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05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96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63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68.xml" ContentType="application/vnd.openxmlformats-officedocument.presentationml.notesSlide+xml"/>
  <Override PartName="/ppt/notesSlides/notesSlide79.xml" ContentType="application/vnd.openxmlformats-officedocument.presentationml.notesSlide+xml"/>
  <Override PartName="/ppt/slides/slide55.xml" ContentType="application/vnd.openxmlformats-officedocument.presentationml.slide+xml"/>
  <Override PartName="/ppt/theme/theme2.xml" ContentType="application/vnd.openxmlformats-officedocument.theme+xml"/>
  <Override PartName="/ppt/notesSlides/notesSlide57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13.xml" ContentType="application/vnd.openxmlformats-officedocument.presentationml.notes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notesSlides/notesSlide46.xml" ContentType="application/vnd.openxmlformats-officedocument.presentationml.notesSlide+xml"/>
  <Override PartName="/ppt/notesSlides/notesSlide93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2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60.xml" ContentType="application/vnd.openxmlformats-officedocument.presentationml.notes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notesSlides/notesSlide118.xml" ContentType="application/vnd.openxmlformats-officedocument.presentationml.notes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notesSlides/notesSlide4.xml" ContentType="application/vnd.openxmlformats-officedocument.presentationml.notesSlide+xml"/>
  <Override PartName="/ppt/notesSlides/notesSlide107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114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21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110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90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notesSlides/notesSlide10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19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99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15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95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11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91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109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notesSlides/notesSlide89.xml" ContentType="application/vnd.openxmlformats-officedocument.presentationml.notesSlide+xml"/>
  <Override PartName="/ppt/notesSlides/notesSlide116.xml" ContentType="application/vnd.openxmlformats-officedocument.presentationml.notes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67.xml" ContentType="application/vnd.openxmlformats-officedocument.presentationml.notesSlide+xml"/>
  <Override PartName="/ppt/notesSlides/notesSlide112.xml" ContentType="application/vnd.openxmlformats-officedocument.presentationml.notesSlide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10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  <Override PartName="/ppt/notesSlides/notesSlide81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notesSlides/notesSlide23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notesSlides/notesSlide106.xml" ContentType="application/vnd.openxmlformats-officedocument.presentationml.notesSlide+xml"/>
  <Override PartName="/ppt/notesSlides/notesSlide117.xml" ContentType="application/vnd.openxmlformats-officedocument.presentationml.notesSlide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97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notesSlides/notesSlide39.xml" ContentType="application/vnd.openxmlformats-officedocument.presentationml.notesSlide+xml"/>
  <Override PartName="/ppt/notesSlides/notesSlide86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12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5"/>
  </p:notesMasterIdLst>
  <p:sldIdLst>
    <p:sldId id="258" r:id="rId2"/>
    <p:sldId id="260" r:id="rId3"/>
    <p:sldId id="261" r:id="rId4"/>
    <p:sldId id="267" r:id="rId5"/>
    <p:sldId id="262" r:id="rId6"/>
    <p:sldId id="386" r:id="rId7"/>
    <p:sldId id="387" r:id="rId8"/>
    <p:sldId id="263" r:id="rId9"/>
    <p:sldId id="389" r:id="rId10"/>
    <p:sldId id="390" r:id="rId11"/>
    <p:sldId id="391" r:id="rId12"/>
    <p:sldId id="392" r:id="rId13"/>
    <p:sldId id="393" r:id="rId14"/>
    <p:sldId id="394" r:id="rId15"/>
    <p:sldId id="395" r:id="rId16"/>
    <p:sldId id="396" r:id="rId17"/>
    <p:sldId id="397" r:id="rId18"/>
    <p:sldId id="388" r:id="rId19"/>
    <p:sldId id="264" r:id="rId20"/>
    <p:sldId id="265" r:id="rId21"/>
    <p:sldId id="266" r:id="rId22"/>
    <p:sldId id="269" r:id="rId23"/>
    <p:sldId id="270" r:id="rId24"/>
    <p:sldId id="272" r:id="rId25"/>
    <p:sldId id="273" r:id="rId26"/>
    <p:sldId id="274" r:id="rId27"/>
    <p:sldId id="275" r:id="rId28"/>
    <p:sldId id="276" r:id="rId29"/>
    <p:sldId id="277" r:id="rId30"/>
    <p:sldId id="279" r:id="rId31"/>
    <p:sldId id="280" r:id="rId32"/>
    <p:sldId id="281" r:id="rId33"/>
    <p:sldId id="282" r:id="rId34"/>
    <p:sldId id="271" r:id="rId35"/>
    <p:sldId id="278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294" r:id="rId48"/>
    <p:sldId id="295" r:id="rId49"/>
    <p:sldId id="296" r:id="rId50"/>
    <p:sldId id="297" r:id="rId51"/>
    <p:sldId id="298" r:id="rId52"/>
    <p:sldId id="299" r:id="rId53"/>
    <p:sldId id="300" r:id="rId54"/>
    <p:sldId id="301" r:id="rId55"/>
    <p:sldId id="302" r:id="rId56"/>
    <p:sldId id="303" r:id="rId57"/>
    <p:sldId id="304" r:id="rId58"/>
    <p:sldId id="305" r:id="rId59"/>
    <p:sldId id="335" r:id="rId60"/>
    <p:sldId id="336" r:id="rId61"/>
    <p:sldId id="338" r:id="rId62"/>
    <p:sldId id="339" r:id="rId63"/>
    <p:sldId id="385" r:id="rId64"/>
    <p:sldId id="337" r:id="rId65"/>
    <p:sldId id="341" r:id="rId66"/>
    <p:sldId id="343" r:id="rId67"/>
    <p:sldId id="344" r:id="rId68"/>
    <p:sldId id="345" r:id="rId69"/>
    <p:sldId id="346" r:id="rId70"/>
    <p:sldId id="347" r:id="rId71"/>
    <p:sldId id="382" r:id="rId72"/>
    <p:sldId id="322" r:id="rId73"/>
    <p:sldId id="325" r:id="rId74"/>
    <p:sldId id="321" r:id="rId75"/>
    <p:sldId id="350" r:id="rId76"/>
    <p:sldId id="351" r:id="rId77"/>
    <p:sldId id="353" r:id="rId78"/>
    <p:sldId id="356" r:id="rId79"/>
    <p:sldId id="364" r:id="rId80"/>
    <p:sldId id="355" r:id="rId81"/>
    <p:sldId id="357" r:id="rId82"/>
    <p:sldId id="358" r:id="rId83"/>
    <p:sldId id="359" r:id="rId84"/>
    <p:sldId id="360" r:id="rId85"/>
    <p:sldId id="361" r:id="rId86"/>
    <p:sldId id="362" r:id="rId87"/>
    <p:sldId id="363" r:id="rId88"/>
    <p:sldId id="366" r:id="rId89"/>
    <p:sldId id="354" r:id="rId90"/>
    <p:sldId id="328" r:id="rId91"/>
    <p:sldId id="329" r:id="rId92"/>
    <p:sldId id="330" r:id="rId93"/>
    <p:sldId id="384" r:id="rId94"/>
    <p:sldId id="331" r:id="rId95"/>
    <p:sldId id="332" r:id="rId96"/>
    <p:sldId id="334" r:id="rId97"/>
    <p:sldId id="367" r:id="rId98"/>
    <p:sldId id="368" r:id="rId99"/>
    <p:sldId id="371" r:id="rId100"/>
    <p:sldId id="372" r:id="rId101"/>
    <p:sldId id="373" r:id="rId102"/>
    <p:sldId id="374" r:id="rId103"/>
    <p:sldId id="327" r:id="rId104"/>
    <p:sldId id="376" r:id="rId105"/>
    <p:sldId id="375" r:id="rId106"/>
    <p:sldId id="326" r:id="rId107"/>
    <p:sldId id="323" r:id="rId108"/>
    <p:sldId id="307" r:id="rId109"/>
    <p:sldId id="308" r:id="rId110"/>
    <p:sldId id="309" r:id="rId111"/>
    <p:sldId id="317" r:id="rId112"/>
    <p:sldId id="318" r:id="rId113"/>
    <p:sldId id="398" r:id="rId114"/>
    <p:sldId id="316" r:id="rId115"/>
    <p:sldId id="312" r:id="rId116"/>
    <p:sldId id="313" r:id="rId117"/>
    <p:sldId id="314" r:id="rId118"/>
    <p:sldId id="319" r:id="rId119"/>
    <p:sldId id="378" r:id="rId120"/>
    <p:sldId id="377" r:id="rId121"/>
    <p:sldId id="380" r:id="rId122"/>
    <p:sldId id="379" r:id="rId123"/>
    <p:sldId id="381" r:id="rId1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0808"/>
    <a:srgbClr val="0000FF"/>
    <a:srgbClr val="00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 autoAdjust="0"/>
    <p:restoredTop sz="91667" autoAdjust="0"/>
  </p:normalViewPr>
  <p:slideViewPr>
    <p:cSldViewPr>
      <p:cViewPr>
        <p:scale>
          <a:sx n="60" d="100"/>
          <a:sy n="60" d="100"/>
        </p:scale>
        <p:origin x="-1363" y="-4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1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theme" Target="theme/theme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A07CEF-35C0-4572-BF22-AA49B9554A4B}" type="datetimeFigureOut">
              <a:rPr lang="ru-RU" smtClean="0"/>
              <a:pPr/>
              <a:t>09.10.2022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AD9B5B-A529-4266-8A00-B4C8B709C1B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3" Type="http://schemas.openxmlformats.org/officeDocument/2006/relationships/hyperlink" Target="http://online.wsj.com/article/SB10001424052748704575304575296351402535266.html" TargetMode="External"/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2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3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4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5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6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7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8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9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10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11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12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13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14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15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16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17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18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19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20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21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22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23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24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25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26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27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28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29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30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31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32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33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34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35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36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37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38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39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40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41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42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43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44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45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46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47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48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49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50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51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52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53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54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55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56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57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58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59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60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61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62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63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64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65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66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67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68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69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70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71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74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75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76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77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78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79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80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81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82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83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84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85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86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87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88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89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90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91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92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93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94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95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96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97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99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100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503238" y="4316413"/>
            <a:ext cx="5856287" cy="4060825"/>
          </a:xfrm>
          <a:noFill/>
          <a:ln/>
        </p:spPr>
        <p:txBody>
          <a:bodyPr wrap="none" anchor="ctr"/>
          <a:lstStyle/>
          <a:p>
            <a:endParaRPr lang="ru-RU" smtClean="0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102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103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104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105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106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107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108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109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110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111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112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113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Источник:</a:t>
            </a:r>
            <a:r>
              <a:rPr lang="ru-RU" baseline="0" dirty="0" smtClean="0"/>
              <a:t> </a:t>
            </a:r>
            <a:r>
              <a:rPr lang="en-US" baseline="0" dirty="0" smtClean="0"/>
              <a:t>MacDonald A., Michaels D.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BAE, U.S. in Talks to Restart M777 Howitzer Production After Ukraine Success//The</a:t>
            </a:r>
            <a:r>
              <a:rPr lang="en-US" sz="1200" b="0" i="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Wall Street Journal, </a:t>
            </a:r>
            <a:r>
              <a:rPr lang="en-US" sz="1200" b="0" i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Oct. 9, 2022 5:30 am ET, https://www.wsj.com/articles/bae-u-s-in-talks-to-restart-m777-howitzer-production-after-ukraine-success-11665307803?mod=hp_lead_pos7</a:t>
            </a:r>
          </a:p>
          <a:p>
            <a:r>
              <a:rPr lang="en-US" dirty="0" smtClean="0"/>
              <a:t>//</a:t>
            </a:r>
            <a:endParaRPr lang="ru-RU" dirty="0"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114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115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116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117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118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119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endParaRPr lang="ru-RU" sz="1200" dirty="0" smtClean="0"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120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r>
              <a:rPr lang="ru-RU" dirty="0" smtClean="0">
                <a:latin typeface="Times New Roman" pitchFamily="18" charset="0"/>
              </a:rPr>
              <a:t>Источники:</a:t>
            </a:r>
          </a:p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endParaRPr lang="ru-RU" dirty="0" smtClean="0">
              <a:latin typeface="Times New Roman" pitchFamily="18" charset="0"/>
            </a:endParaRPr>
          </a:p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r>
              <a:rPr lang="ru-RU" sz="1200" dirty="0" err="1" smtClean="0"/>
              <a:t>Алтунян</a:t>
            </a:r>
            <a:r>
              <a:rPr lang="ru-RU" sz="1200" dirty="0" smtClean="0"/>
              <a:t> А.Г. </a:t>
            </a:r>
            <a:r>
              <a:rPr lang="ru-RU" sz="1200" dirty="0" err="1" smtClean="0"/>
              <a:t>Энфенджян</a:t>
            </a:r>
            <a:r>
              <a:rPr lang="ru-RU" sz="1200" dirty="0" smtClean="0"/>
              <a:t> Т.А. Стратегические аспекты ценовой политики // Сб.: Актуальные проблемы экономической теории и экономической политики. Под ред. проф. Рыбакова Ф.Ф., проф. Лякина А.Н. СПб, </a:t>
            </a:r>
            <a:r>
              <a:rPr lang="ru-RU" sz="1200" dirty="0" err="1" smtClean="0"/>
              <a:t>ОЦЭиМ</a:t>
            </a:r>
            <a:r>
              <a:rPr lang="ru-RU" sz="1200" dirty="0" smtClean="0"/>
              <a:t>, 2006, с.140-147.</a:t>
            </a:r>
            <a:endParaRPr lang="ru-RU" dirty="0" smtClean="0">
              <a:latin typeface="Times New Roman" pitchFamily="18" charset="0"/>
            </a:endParaRPr>
          </a:p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endParaRPr lang="ru-RU" dirty="0" smtClean="0">
              <a:latin typeface="Times New Roman" pitchFamily="18" charset="0"/>
            </a:endParaRPr>
          </a:p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r>
              <a:rPr lang="ru-RU" baseline="0" dirty="0" smtClean="0">
                <a:latin typeface="Times New Roman" pitchFamily="18" charset="0"/>
              </a:rPr>
              <a:t>Интервью А.Чубайса: </a:t>
            </a:r>
            <a:r>
              <a:rPr lang="en-US" sz="1200" dirty="0" smtClean="0">
                <a:solidFill>
                  <a:schemeClr val="tx1"/>
                </a:solidFill>
              </a:rPr>
              <a:t>Bland W. Future vision//The Wall Street Journal, June 16</a:t>
            </a:r>
            <a:r>
              <a:rPr lang="en-US" sz="1200" baseline="30000" dirty="0" smtClean="0">
                <a:solidFill>
                  <a:schemeClr val="tx1"/>
                </a:solidFill>
              </a:rPr>
              <a:t>th</a:t>
            </a:r>
            <a:r>
              <a:rPr lang="en-US" sz="1200" dirty="0" smtClean="0">
                <a:solidFill>
                  <a:schemeClr val="tx1"/>
                </a:solidFill>
              </a:rPr>
              <a:t>, 2010; </a:t>
            </a:r>
            <a:r>
              <a:rPr lang="en-US" sz="1200" dirty="0" smtClean="0">
                <a:solidFill>
                  <a:schemeClr val="tx1"/>
                </a:solidFill>
                <a:hlinkClick r:id="rId3"/>
              </a:rPr>
              <a:t>http://online.wsj.com/article/SB10001424052748704575304575296351402535266.html</a:t>
            </a:r>
            <a:r>
              <a:rPr lang="en-US" sz="1200" dirty="0" smtClean="0">
                <a:solidFill>
                  <a:schemeClr val="tx1"/>
                </a:solidFill>
              </a:rPr>
              <a:t> </a:t>
            </a:r>
            <a:endParaRPr lang="ru-RU" sz="12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121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r>
              <a:rPr lang="ru-RU" dirty="0" smtClean="0">
                <a:latin typeface="Times New Roman" pitchFamily="18" charset="0"/>
              </a:rPr>
              <a:t>Источники:</a:t>
            </a:r>
          </a:p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endParaRPr lang="ru-RU" dirty="0" smtClean="0">
              <a:latin typeface="Times New Roman" pitchFamily="18" charset="0"/>
            </a:endParaRPr>
          </a:p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r>
              <a:rPr lang="ru-RU" sz="1200" dirty="0" smtClean="0"/>
              <a:t>Подробнее см.: </a:t>
            </a:r>
            <a:r>
              <a:rPr lang="ru-RU" sz="1200" dirty="0" err="1" smtClean="0"/>
              <a:t>Алтунян</a:t>
            </a:r>
            <a:r>
              <a:rPr lang="ru-RU" sz="1200" dirty="0" smtClean="0"/>
              <a:t> А.Г. </a:t>
            </a:r>
            <a:r>
              <a:rPr lang="ru-RU" sz="1200" dirty="0" err="1" smtClean="0"/>
              <a:t>Энфенджян</a:t>
            </a:r>
            <a:r>
              <a:rPr lang="ru-RU" sz="1200" dirty="0" smtClean="0"/>
              <a:t> Т.А. Стратегические аспекты ценовой политики // Сб.: Актуальные проблемы экономической теории и экономической политики. Под ред. проф. Рыбакова Ф.Ф., проф. Лякина А.Н. СПб, </a:t>
            </a:r>
            <a:r>
              <a:rPr lang="ru-RU" sz="1200" dirty="0" err="1" smtClean="0"/>
              <a:t>ОЦЭиМ</a:t>
            </a:r>
            <a:r>
              <a:rPr lang="ru-RU" sz="1200" dirty="0" smtClean="0"/>
              <a:t>, 2006, с.140-147. </a:t>
            </a:r>
            <a:r>
              <a:rPr lang="ru-RU" sz="1200" b="1" dirty="0" smtClean="0"/>
              <a:t>Многочисленные примеры картельных соглашений в мире см.: </a:t>
            </a:r>
            <a:r>
              <a:rPr lang="ru-RU" sz="1200" b="1" dirty="0" err="1" smtClean="0"/>
              <a:t>Well-dressed</a:t>
            </a:r>
            <a:r>
              <a:rPr lang="ru-RU" sz="1200" b="1" dirty="0" smtClean="0"/>
              <a:t> </a:t>
            </a:r>
            <a:r>
              <a:rPr lang="ru-RU" sz="1200" b="1" dirty="0" err="1" smtClean="0"/>
              <a:t>thieves</a:t>
            </a:r>
            <a:r>
              <a:rPr lang="ru-RU" sz="1200" b="1" dirty="0" smtClean="0"/>
              <a:t>//</a:t>
            </a:r>
            <a:r>
              <a:rPr lang="ru-RU" sz="1200" b="1" dirty="0" err="1" smtClean="0"/>
              <a:t>The</a:t>
            </a:r>
            <a:r>
              <a:rPr lang="ru-RU" sz="1200" b="1" dirty="0" smtClean="0"/>
              <a:t> </a:t>
            </a:r>
            <a:r>
              <a:rPr lang="ru-RU" sz="1200" b="1" dirty="0" err="1" smtClean="0"/>
              <a:t>Economist</a:t>
            </a:r>
            <a:r>
              <a:rPr lang="ru-RU" sz="1200" b="1" dirty="0" smtClean="0"/>
              <a:t>, </a:t>
            </a:r>
            <a:r>
              <a:rPr lang="ru-RU" sz="1200" b="1" dirty="0" err="1" smtClean="0"/>
              <a:t>Feb</a:t>
            </a:r>
            <a:r>
              <a:rPr lang="ru-RU" sz="1200" b="1" dirty="0" smtClean="0"/>
              <a:t> 21</a:t>
            </a:r>
            <a:r>
              <a:rPr lang="ru-RU" sz="1200" b="1" baseline="30000" dirty="0" smtClean="0"/>
              <a:t>st</a:t>
            </a:r>
            <a:r>
              <a:rPr lang="ru-RU" sz="1200" b="1" dirty="0" smtClean="0"/>
              <a:t>, 2008</a:t>
            </a:r>
            <a:r>
              <a:rPr lang="ru-RU" sz="1200" dirty="0" smtClean="0"/>
              <a:t>.</a:t>
            </a:r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122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endParaRPr lang="ru-RU" sz="1200" dirty="0" smtClean="0"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3110CE-B45A-4763-AF3B-32791078D5B6}" type="slidenum">
              <a:rPr lang="ru-RU"/>
              <a:pPr/>
              <a:t>123</a:t>
            </a:fld>
            <a:endParaRPr lang="ru-RU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  <a:defRPr/>
            </a:pPr>
            <a:r>
              <a:rPr lang="ru-RU" sz="1200" dirty="0" smtClean="0"/>
              <a:t>Подробнее см.: </a:t>
            </a:r>
            <a:r>
              <a:rPr lang="ru-RU" sz="1200" dirty="0" err="1" smtClean="0"/>
              <a:t>Тулякова</a:t>
            </a:r>
            <a:r>
              <a:rPr lang="ru-RU" sz="1200" dirty="0" smtClean="0"/>
              <a:t> И.Р. Участие России в мировой торговле оружием. Современное состояние и перспективы развития оптовой и розничной торговли. Сборник статей / Под ред.В.В. Матвеева. Ижевск: Изд-во </a:t>
            </a:r>
            <a:r>
              <a:rPr lang="ru-RU" sz="1200" dirty="0" err="1" smtClean="0"/>
              <a:t>ин-та</a:t>
            </a:r>
            <a:r>
              <a:rPr lang="ru-RU" sz="1200" dirty="0" smtClean="0"/>
              <a:t> экономики и управления </a:t>
            </a:r>
            <a:r>
              <a:rPr lang="ru-RU" sz="1200" dirty="0" err="1" smtClean="0"/>
              <a:t>Уд-ГУ</a:t>
            </a:r>
            <a:r>
              <a:rPr lang="ru-RU" sz="1200" dirty="0" smtClean="0"/>
              <a:t>, 2009. </a:t>
            </a:r>
            <a:r>
              <a:rPr lang="en-US" sz="1200" dirty="0" smtClean="0"/>
              <a:t>С.104 – 112</a:t>
            </a:r>
            <a:r>
              <a:rPr lang="ru-RU" sz="1200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 bwMode="gray"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743200" y="3657600"/>
            <a:ext cx="6248400" cy="1143000"/>
          </a:xfrm>
        </p:spPr>
        <p:txBody>
          <a:bodyPr/>
          <a:lstStyle>
            <a:lvl1pPr algn="l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4648200"/>
            <a:ext cx="6248400" cy="7620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solidFill>
                  <a:srgbClr val="B2B2B2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09.10.2022</a:t>
            </a:fld>
            <a:endParaRPr lang="ru-RU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6786578" y="6215082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979FBDE-0C47-4390-A797-143760A95F2B}" type="slidenum">
              <a:rPr kumimoji="0" lang="ru-RU" sz="2000" b="1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43966" y="6381750"/>
            <a:ext cx="500034" cy="476250"/>
          </a:xfrm>
        </p:spPr>
        <p:txBody>
          <a:bodyPr/>
          <a:lstStyle>
            <a:lvl1pPr>
              <a:defRPr sz="20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55775" y="1447800"/>
            <a:ext cx="3541713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49888" y="1447800"/>
            <a:ext cx="3541712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09.10.2022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09.10.2022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09.10.2022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09.10.2022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09.10.2022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09.10.2022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28600"/>
            <a:ext cx="1809750" cy="6324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752600" y="228600"/>
            <a:ext cx="5276850" cy="6324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52600" y="228600"/>
            <a:ext cx="7239000" cy="8382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1755775" y="1447800"/>
            <a:ext cx="7235825" cy="5105400"/>
          </a:xfrm>
        </p:spPr>
        <p:txBody>
          <a:bodyPr/>
          <a:lstStyle/>
          <a:p>
            <a:r>
              <a:rPr lang="ru-RU" smtClean="0"/>
              <a:t>Вставка рисунка SmartArt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09.10.2022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228600"/>
            <a:ext cx="7239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Заголовок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55775" y="1447800"/>
            <a:ext cx="7235825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09.10.2022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58214" y="6381750"/>
            <a:ext cx="785786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2000" b="1">
                <a:effectLst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katalog.uu.se/profile/?id=XX417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unctad.org/en/Pages/DIAE/World%20Investment%20Report/Annex-Tables.aspx" TargetMode="Externa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sultant.ru/document/cons_doc_LAW_133133/" TargetMode="External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eing.ru/skolkovo/" TargetMode="External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oeing.ru/skolkovo/" TargetMode="External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hyperlink" Target="http://gubernator96.ru/special/article/show/id/117" TargetMode="External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14480" y="214291"/>
            <a:ext cx="6248400" cy="1143008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Международный бизнес </a:t>
            </a:r>
            <a:br>
              <a:rPr 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Занятие 4</a:t>
            </a:r>
            <a:endParaRPr lang="nl-NL" sz="28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28728" y="2786058"/>
            <a:ext cx="7215238" cy="1867078"/>
          </a:xfrm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ru-RU" sz="4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ТРАНСНАЦИОНАЛЬНЫЕ</a:t>
            </a:r>
          </a:p>
          <a:p>
            <a:pPr algn="ctr">
              <a:lnSpc>
                <a:spcPct val="80000"/>
              </a:lnSpc>
            </a:pPr>
            <a:r>
              <a:rPr lang="ru-RU" sz="4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КОРПОРАЦИИ</a:t>
            </a:r>
            <a:endParaRPr lang="nl-NL" sz="4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" name="Нижний колонтитул 4"/>
          <p:cNvSpPr txBox="1">
            <a:spLocks/>
          </p:cNvSpPr>
          <p:nvPr/>
        </p:nvSpPr>
        <p:spPr>
          <a:xfrm>
            <a:off x="2411760" y="5733256"/>
            <a:ext cx="5760640" cy="1124744"/>
          </a:xfrm>
          <a:prstGeom prst="rect">
            <a:avLst/>
          </a:prstGeom>
        </p:spPr>
        <p:txBody>
          <a:bodyPr anchor="ctr" anchorCtr="0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effectLst/>
                <a:uLnTx/>
                <a:uFillTx/>
                <a:latin typeface="+mn-lt"/>
                <a:ea typeface="+mn-lt"/>
                <a:cs typeface="+mn-lt"/>
              </a:rPr>
              <a:t>Государственный университет аэрокосмического приборостроения,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20000"/>
                    <a:lumOff val="80000"/>
                  </a:schemeClr>
                </a:solidFill>
                <a:effectLst/>
                <a:uLnTx/>
                <a:uFillTx/>
                <a:latin typeface="+mn-lt"/>
                <a:ea typeface="+mn-lt"/>
                <a:cs typeface="+mn-lt"/>
              </a:rPr>
              <a:t>Кафедра 83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20000"/>
                  <a:lumOff val="80000"/>
                </a:schemeClr>
              </a:solidFill>
              <a:effectLst/>
              <a:uLnTx/>
              <a:uFillTx/>
              <a:latin typeface="+mn-lt"/>
              <a:ea typeface="+mn-lt"/>
              <a:cs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14480" y="214291"/>
            <a:ext cx="6248400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Вопросы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556792"/>
            <a:ext cx="8064896" cy="4536504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Транснациональные корпорации (ТНК) и транснациональные банки (ТНБ): роль в мировом хозяйстве. Понятие ТНК, виды.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Причины возникновения ТНК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Страны базирования и принимающие страны. Отрицательные черты воздействия ТНК на экономику принимающей страны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Регулирование деятельности ТНК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14480" y="214291"/>
            <a:ext cx="6248400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Транснациональная корпорация 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556792"/>
            <a:ext cx="8064896" cy="4536504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Использует международный подход при поиске заграничных рынков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Использует международный подход при размещении производства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Использует комплексную глобальную философию бизнеса, предусматривающую хозяйственную деятельность как внутри страны происхождения, так и за её пределами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Может иметь разнообразную организацию, различные формы и структуры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Пивоваров С.Э.,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Максимцев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И.А.,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Тарасевич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Л.С. Международный менеджмент, 5-е издание. СПб.: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Питер, 2013, с.80.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14480" y="214291"/>
            <a:ext cx="6248400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Первые транснациональные корпорации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556792"/>
            <a:ext cx="8064896" cy="4536504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Орден Тамплиеров (1118 г.) можно назвать первым транснациональным банком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Британская Ост-Индская компания (1600 г.)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Голландская Ост-Индская компания (1602 г.) была первой акционерной компанией, имела 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квази-государственные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полномочия: вести войну, участвовать в политических спорах, чеканить монету, создавать колонии</a:t>
            </a:r>
          </a:p>
          <a:p>
            <a:pPr>
              <a:lnSpc>
                <a:spcPct val="80000"/>
              </a:lnSpc>
            </a:pP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Википедия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14480" y="214291"/>
            <a:ext cx="6248400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Международный маркетинг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844824"/>
            <a:ext cx="8064896" cy="4248472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Имеется целая научная дисциплина, которая изучает, как именно корпорации выходят на международный рынок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Есть несколько соответствующих теоретических моделей, разработанных более 40 лет назад 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Далее будут рассмотрены две логические конструкции для корпораций, немного похожие на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SWOT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-анализ малой инновационной фирмы 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280920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Матрица выбора способов выхода на международные рынки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конспект лекций по международному</a:t>
            </a:r>
            <a:r>
              <a:rPr kumimoji="1" lang="ru-RU" sz="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маркетингу преподавателя Лебедева Б.М.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Прямая со стрелкой 8"/>
          <p:cNvCxnSpPr/>
          <p:nvPr/>
        </p:nvCxnSpPr>
        <p:spPr bwMode="auto">
          <a:xfrm flipH="1">
            <a:off x="971600" y="1844824"/>
            <a:ext cx="7848872" cy="0"/>
          </a:xfrm>
          <a:prstGeom prst="straightConnector1">
            <a:avLst/>
          </a:prstGeom>
          <a:solidFill>
            <a:schemeClr val="accent1"/>
          </a:solidFill>
          <a:ln w="98425" cap="sq" cmpd="sng" algn="ctr">
            <a:solidFill>
              <a:srgbClr val="0000FF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1475656" y="1412776"/>
            <a:ext cx="6912768" cy="400110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00FF"/>
                </a:solidFill>
              </a:rPr>
              <a:t>ПРИВЛЕКАТЕЛЬНОСТЬ ИНВЕСТИРОВАНИЯ</a:t>
            </a:r>
            <a:endParaRPr lang="ru-RU" sz="2000" b="1" dirty="0">
              <a:solidFill>
                <a:srgbClr val="0000FF"/>
              </a:soli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 bwMode="auto">
          <a:xfrm flipV="1">
            <a:off x="827584" y="1772816"/>
            <a:ext cx="0" cy="4888160"/>
          </a:xfrm>
          <a:prstGeom prst="straightConnector1">
            <a:avLst/>
          </a:prstGeom>
          <a:solidFill>
            <a:schemeClr val="accent1"/>
          </a:solidFill>
          <a:ln w="98425" cap="sq" cmpd="sng" algn="ctr">
            <a:solidFill>
              <a:srgbClr val="FF0000"/>
            </a:solidFill>
            <a:prstDash val="solid"/>
            <a:round/>
            <a:headEnd type="none" w="sm" len="sm"/>
            <a:tailEnd type="arrow"/>
          </a:ln>
          <a:effectLst/>
        </p:spPr>
      </p:cxnSp>
      <p:sp>
        <p:nvSpPr>
          <p:cNvPr id="14" name="TextBox 13"/>
          <p:cNvSpPr txBox="1"/>
          <p:nvPr/>
        </p:nvSpPr>
        <p:spPr>
          <a:xfrm rot="16200000">
            <a:off x="-2307041" y="3971337"/>
            <a:ext cx="5373216" cy="400110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ЗАТРАТЫ ПРИ ВЫХОДЕ НА РЫНОК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72200" y="5085184"/>
            <a:ext cx="2160240" cy="1015663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rgbClr val="08080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80808"/>
                </a:solidFill>
              </a:rPr>
              <a:t>Экспорт через агентов</a:t>
            </a:r>
            <a:endParaRPr lang="ru-RU" sz="2000" b="1" dirty="0">
              <a:solidFill>
                <a:srgbClr val="080808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51920" y="5085184"/>
            <a:ext cx="2160240" cy="1015663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rgbClr val="08080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80808"/>
                </a:solidFill>
              </a:rPr>
              <a:t>Управление по </a:t>
            </a:r>
          </a:p>
          <a:p>
            <a:pPr algn="ctr"/>
            <a:r>
              <a:rPr lang="ru-RU" sz="2000" b="1" dirty="0" smtClean="0">
                <a:solidFill>
                  <a:srgbClr val="080808"/>
                </a:solidFill>
              </a:rPr>
              <a:t>контракту</a:t>
            </a:r>
            <a:endParaRPr lang="ru-RU" sz="2000" b="1" dirty="0">
              <a:solidFill>
                <a:srgbClr val="080808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59632" y="5085184"/>
            <a:ext cx="2160240" cy="1015663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rgbClr val="08080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80808"/>
                </a:solidFill>
              </a:rPr>
              <a:t>Создание </a:t>
            </a:r>
            <a:r>
              <a:rPr lang="ru-RU" sz="2000" b="1" dirty="0" err="1" smtClean="0">
                <a:solidFill>
                  <a:srgbClr val="080808"/>
                </a:solidFill>
              </a:rPr>
              <a:t>представи-тельства</a:t>
            </a:r>
            <a:endParaRPr lang="ru-RU" sz="2000" b="1" dirty="0">
              <a:solidFill>
                <a:srgbClr val="080808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99592" y="6457890"/>
            <a:ext cx="864096" cy="400110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min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99592" y="2276872"/>
            <a:ext cx="864096" cy="400110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</a:rPr>
              <a:t>max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75656" y="1916832"/>
            <a:ext cx="864096" cy="400110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</a:rPr>
              <a:t>max</a:t>
            </a:r>
            <a:endParaRPr lang="ru-RU" sz="2000" b="1" dirty="0">
              <a:solidFill>
                <a:srgbClr val="0000F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279904" y="1916832"/>
            <a:ext cx="864096" cy="400110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</a:rPr>
              <a:t>min</a:t>
            </a:r>
            <a:endParaRPr lang="ru-RU" sz="2000" b="1" dirty="0">
              <a:solidFill>
                <a:srgbClr val="0000F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72200" y="3861048"/>
            <a:ext cx="2160240" cy="1015663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rgbClr val="08080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80808"/>
                </a:solidFill>
              </a:rPr>
              <a:t>Контракт на продажу лицензии</a:t>
            </a:r>
            <a:endParaRPr lang="ru-RU" sz="2000" b="1" dirty="0">
              <a:solidFill>
                <a:srgbClr val="080808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51920" y="3861048"/>
            <a:ext cx="2160240" cy="1008112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rgbClr val="080808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2000" b="1" dirty="0" smtClean="0">
                <a:solidFill>
                  <a:srgbClr val="080808"/>
                </a:solidFill>
              </a:rPr>
              <a:t>Подрядная</a:t>
            </a:r>
          </a:p>
          <a:p>
            <a:pPr algn="ctr"/>
            <a:r>
              <a:rPr lang="ru-RU" sz="2000" b="1" dirty="0" smtClean="0">
                <a:solidFill>
                  <a:srgbClr val="080808"/>
                </a:solidFill>
              </a:rPr>
              <a:t>кооперация</a:t>
            </a:r>
            <a:endParaRPr lang="ru-RU" sz="2000" b="1" dirty="0">
              <a:solidFill>
                <a:srgbClr val="080808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59632" y="3861048"/>
            <a:ext cx="2160240" cy="1008112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rgbClr val="080808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2000" b="1" dirty="0" smtClean="0">
                <a:solidFill>
                  <a:srgbClr val="080808"/>
                </a:solidFill>
              </a:rPr>
              <a:t>Создание совместного предприятия</a:t>
            </a:r>
            <a:endParaRPr lang="ru-RU" sz="2000" b="1" dirty="0">
              <a:solidFill>
                <a:srgbClr val="080808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372200" y="2636912"/>
            <a:ext cx="2160240" cy="936104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rgbClr val="080808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2000" b="1" dirty="0" err="1" smtClean="0">
                <a:solidFill>
                  <a:srgbClr val="080808"/>
                </a:solidFill>
              </a:rPr>
              <a:t>Франчайзинг</a:t>
            </a:r>
            <a:endParaRPr lang="ru-RU" sz="2000" b="1" dirty="0">
              <a:solidFill>
                <a:srgbClr val="080808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51920" y="2636912"/>
            <a:ext cx="2160240" cy="936104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rgbClr val="080808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2000" b="1" dirty="0" smtClean="0">
                <a:solidFill>
                  <a:srgbClr val="080808"/>
                </a:solidFill>
              </a:rPr>
              <a:t>Сборка</a:t>
            </a:r>
            <a:endParaRPr lang="ru-RU" sz="2000" b="1" dirty="0">
              <a:solidFill>
                <a:srgbClr val="080808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59632" y="2636912"/>
            <a:ext cx="2160240" cy="936104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rgbClr val="080808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2000" b="1" dirty="0" smtClean="0">
                <a:solidFill>
                  <a:srgbClr val="080808"/>
                </a:solidFill>
              </a:rPr>
              <a:t>Собственное предприятие за границей</a:t>
            </a:r>
            <a:endParaRPr lang="ru-RU" sz="2000" b="1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280920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Стратегии проникновения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конспект лекций по международному</a:t>
            </a:r>
            <a:r>
              <a:rPr kumimoji="1" lang="ru-RU" sz="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маркетингу преподавателя Лебедева Б.М.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91880" y="5301208"/>
            <a:ext cx="2160240" cy="707886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rgbClr val="08080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Стратегия ухода</a:t>
            </a:r>
            <a:endParaRPr lang="ru-RU" sz="20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9512" y="4365104"/>
            <a:ext cx="2736304" cy="707886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rgbClr val="08080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80808"/>
                </a:solidFill>
              </a:rPr>
              <a:t>СТРАТЕГИИ СОБСТВЕННОСТИ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47864" y="3140968"/>
            <a:ext cx="2160240" cy="1008112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 w="57150">
            <a:solidFill>
              <a:srgbClr val="0000FF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2000" b="1" dirty="0" smtClean="0">
                <a:solidFill>
                  <a:srgbClr val="0000FF"/>
                </a:solidFill>
              </a:rPr>
              <a:t>РЕШЕНИЕ?</a:t>
            </a:r>
            <a:endParaRPr lang="ru-RU" sz="2000" b="1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1520" y="1484784"/>
            <a:ext cx="2520280" cy="936104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rgbClr val="080808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ru-RU" sz="2000" b="1" dirty="0" smtClean="0">
                <a:solidFill>
                  <a:srgbClr val="080808"/>
                </a:solidFill>
              </a:rPr>
              <a:t>ЭКСПОРТ</a:t>
            </a:r>
            <a:endParaRPr lang="ru-RU" sz="2000" b="1" dirty="0">
              <a:solidFill>
                <a:srgbClr val="080808"/>
              </a:solidFill>
            </a:endParaRPr>
          </a:p>
        </p:txBody>
      </p:sp>
      <p:sp>
        <p:nvSpPr>
          <p:cNvPr id="31" name="Стрелка вниз 30"/>
          <p:cNvSpPr/>
          <p:nvPr/>
        </p:nvSpPr>
        <p:spPr bwMode="auto">
          <a:xfrm>
            <a:off x="4355976" y="4221088"/>
            <a:ext cx="432048" cy="1008112"/>
          </a:xfrm>
          <a:prstGeom prst="downArrow">
            <a:avLst/>
          </a:prstGeom>
          <a:solidFill>
            <a:schemeClr val="bg1">
              <a:lumMod val="20000"/>
              <a:lumOff val="80000"/>
            </a:schemeClr>
          </a:solidFill>
          <a:ln w="63500" cap="sq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79512" y="5085184"/>
            <a:ext cx="2736304" cy="1015663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rgbClr val="080808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ru-RU" sz="2000" dirty="0" smtClean="0">
                <a:solidFill>
                  <a:srgbClr val="080808"/>
                </a:solidFill>
              </a:rPr>
              <a:t>Союзы</a:t>
            </a:r>
          </a:p>
          <a:p>
            <a:pPr algn="ctr"/>
            <a:r>
              <a:rPr lang="ru-RU" sz="2000" dirty="0" smtClean="0">
                <a:solidFill>
                  <a:srgbClr val="080808"/>
                </a:solidFill>
              </a:rPr>
              <a:t>Совместные предприятия</a:t>
            </a:r>
            <a:endParaRPr lang="ru-RU" sz="2000" b="1" dirty="0" smtClean="0">
              <a:solidFill>
                <a:srgbClr val="080808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51520" y="2420888"/>
            <a:ext cx="2520280" cy="1323439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rgbClr val="080808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ru-RU" sz="2000" dirty="0" smtClean="0">
                <a:solidFill>
                  <a:srgbClr val="080808"/>
                </a:solidFill>
              </a:rPr>
              <a:t>Косвенный</a:t>
            </a:r>
          </a:p>
          <a:p>
            <a:pPr algn="ctr"/>
            <a:r>
              <a:rPr lang="ru-RU" sz="2000" dirty="0" smtClean="0">
                <a:solidFill>
                  <a:srgbClr val="080808"/>
                </a:solidFill>
              </a:rPr>
              <a:t>Прямой (собственное предприятие)</a:t>
            </a:r>
            <a:endParaRPr lang="ru-RU" sz="2000" b="1" dirty="0" smtClean="0">
              <a:solidFill>
                <a:srgbClr val="080808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868144" y="1124744"/>
            <a:ext cx="2952328" cy="707886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rgbClr val="08080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80808"/>
                </a:solidFill>
              </a:rPr>
              <a:t>ЗАРУБЕЖНОЕ ПРОИЗВОДСТВО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868144" y="1844824"/>
            <a:ext cx="2952328" cy="1631216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rgbClr val="080808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ru-RU" sz="2000" dirty="0" smtClean="0">
                <a:solidFill>
                  <a:srgbClr val="080808"/>
                </a:solidFill>
              </a:rPr>
              <a:t>Лицензирование</a:t>
            </a:r>
          </a:p>
          <a:p>
            <a:pPr algn="ctr"/>
            <a:r>
              <a:rPr lang="ru-RU" sz="2000" dirty="0" err="1" smtClean="0">
                <a:solidFill>
                  <a:srgbClr val="080808"/>
                </a:solidFill>
              </a:rPr>
              <a:t>Франчайзинг</a:t>
            </a:r>
            <a:endParaRPr lang="ru-RU" sz="2000" dirty="0" smtClean="0">
              <a:solidFill>
                <a:srgbClr val="080808"/>
              </a:solidFill>
            </a:endParaRPr>
          </a:p>
          <a:p>
            <a:pPr algn="ctr"/>
            <a:r>
              <a:rPr lang="ru-RU" sz="2000" dirty="0" smtClean="0">
                <a:solidFill>
                  <a:srgbClr val="080808"/>
                </a:solidFill>
              </a:rPr>
              <a:t>Пр-во по контракту</a:t>
            </a:r>
          </a:p>
          <a:p>
            <a:pPr algn="ctr"/>
            <a:r>
              <a:rPr lang="ru-RU" sz="2000" dirty="0" smtClean="0">
                <a:solidFill>
                  <a:srgbClr val="080808"/>
                </a:solidFill>
              </a:rPr>
              <a:t>Сборка</a:t>
            </a:r>
          </a:p>
          <a:p>
            <a:pPr algn="ctr"/>
            <a:r>
              <a:rPr lang="ru-RU" sz="2000" dirty="0" smtClean="0">
                <a:solidFill>
                  <a:srgbClr val="080808"/>
                </a:solidFill>
              </a:rPr>
              <a:t>Местное пр-во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868144" y="4005064"/>
            <a:ext cx="2952328" cy="707886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rgbClr val="080808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80808"/>
                </a:solidFill>
              </a:rPr>
              <a:t>АНАЛИЗ ПРОНИКНОВЕНИЯ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868144" y="4725144"/>
            <a:ext cx="2952328" cy="1631216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rgbClr val="080808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ru-RU" sz="2000" dirty="0" smtClean="0">
                <a:solidFill>
                  <a:srgbClr val="080808"/>
                </a:solidFill>
              </a:rPr>
              <a:t>Прибыльность</a:t>
            </a:r>
          </a:p>
          <a:p>
            <a:pPr algn="ctr"/>
            <a:r>
              <a:rPr lang="ru-RU" sz="2000" dirty="0" smtClean="0">
                <a:solidFill>
                  <a:srgbClr val="080808"/>
                </a:solidFill>
              </a:rPr>
              <a:t>Издержки</a:t>
            </a:r>
          </a:p>
          <a:p>
            <a:pPr algn="ctr"/>
            <a:r>
              <a:rPr lang="ru-RU" sz="2000" dirty="0" smtClean="0">
                <a:solidFill>
                  <a:srgbClr val="080808"/>
                </a:solidFill>
              </a:rPr>
              <a:t>Активы</a:t>
            </a:r>
          </a:p>
          <a:p>
            <a:pPr algn="ctr"/>
            <a:r>
              <a:rPr lang="ru-RU" sz="2000" dirty="0" smtClean="0">
                <a:solidFill>
                  <a:srgbClr val="080808"/>
                </a:solidFill>
              </a:rPr>
              <a:t>Продажи</a:t>
            </a:r>
          </a:p>
          <a:p>
            <a:pPr algn="ctr"/>
            <a:r>
              <a:rPr lang="ru-RU" sz="2000" dirty="0" smtClean="0">
                <a:solidFill>
                  <a:srgbClr val="080808"/>
                </a:solidFill>
              </a:rPr>
              <a:t>Риски</a:t>
            </a:r>
          </a:p>
        </p:txBody>
      </p:sp>
      <p:sp>
        <p:nvSpPr>
          <p:cNvPr id="38" name="Стрелка вниз 37"/>
          <p:cNvSpPr/>
          <p:nvPr/>
        </p:nvSpPr>
        <p:spPr bwMode="auto">
          <a:xfrm rot="17803639">
            <a:off x="2894803" y="2376095"/>
            <a:ext cx="432048" cy="864096"/>
          </a:xfrm>
          <a:prstGeom prst="downArrow">
            <a:avLst/>
          </a:prstGeom>
          <a:solidFill>
            <a:schemeClr val="bg1">
              <a:lumMod val="20000"/>
              <a:lumOff val="80000"/>
            </a:schemeClr>
          </a:solidFill>
          <a:ln w="63500" cap="sq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9" name="Стрелка вниз 38"/>
          <p:cNvSpPr/>
          <p:nvPr/>
        </p:nvSpPr>
        <p:spPr bwMode="auto">
          <a:xfrm rot="13902701">
            <a:off x="3172761" y="4226303"/>
            <a:ext cx="432048" cy="864096"/>
          </a:xfrm>
          <a:prstGeom prst="downArrow">
            <a:avLst/>
          </a:prstGeom>
          <a:solidFill>
            <a:schemeClr val="bg1">
              <a:lumMod val="20000"/>
              <a:lumOff val="80000"/>
            </a:schemeClr>
          </a:solidFill>
          <a:ln w="63500" cap="sq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0" name="Стрелка вниз 39"/>
          <p:cNvSpPr/>
          <p:nvPr/>
        </p:nvSpPr>
        <p:spPr bwMode="auto">
          <a:xfrm rot="3281829">
            <a:off x="5337470" y="2270803"/>
            <a:ext cx="432048" cy="864096"/>
          </a:xfrm>
          <a:prstGeom prst="downArrow">
            <a:avLst/>
          </a:prstGeom>
          <a:solidFill>
            <a:schemeClr val="bg1">
              <a:lumMod val="20000"/>
              <a:lumOff val="80000"/>
            </a:schemeClr>
          </a:solidFill>
          <a:ln w="63500" cap="sq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41" name="Стрелка вниз 40"/>
          <p:cNvSpPr/>
          <p:nvPr/>
        </p:nvSpPr>
        <p:spPr bwMode="auto">
          <a:xfrm rot="7737456">
            <a:off x="5331822" y="4156663"/>
            <a:ext cx="432048" cy="864096"/>
          </a:xfrm>
          <a:prstGeom prst="downArrow">
            <a:avLst/>
          </a:prstGeom>
          <a:solidFill>
            <a:schemeClr val="bg1">
              <a:lumMod val="20000"/>
              <a:lumOff val="80000"/>
            </a:schemeClr>
          </a:solidFill>
          <a:ln w="63500" cap="sq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24" grpId="0" animBg="1"/>
      <p:bldP spid="28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214291"/>
            <a:ext cx="7344816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Эволюционные модели интернационализации компании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844824"/>
            <a:ext cx="8064896" cy="4248472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Модель 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Йохансона-Вальме</a:t>
            </a: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Модель 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Билки-Тесара</a:t>
            </a: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Модель 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Кавусгила</a:t>
            </a: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Модель 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Чинкоты</a:t>
            </a: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Все эти модели разработаны 40 лет назад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Разница между ними в том, какие конкретно фирмы изучались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Результаты исследований очень похожи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214291"/>
            <a:ext cx="7344816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Ян </a:t>
            </a:r>
            <a:r>
              <a:rPr lang="ru-RU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Йохансон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844824"/>
            <a:ext cx="4824536" cy="2376264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Почётный профессор кафедры исследования бизнеса университета 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Уппсалы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(Швеция)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079104" y="5949280"/>
            <a:ext cx="7093296" cy="728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Источники: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https://katalog.uu.se/profile/?id=XX417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14.09.2021</a:t>
            </a:r>
          </a:p>
          <a:p>
            <a:pPr lvl="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en-US" sz="1000" kern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Johanson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J., </a:t>
            </a:r>
            <a:r>
              <a:rPr kumimoji="1" lang="en-US" sz="1000" kern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Vahlne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J. The Internationalization Process of the Firm—A Model of Knowledge Development and Increasing Foreign Market Commitments//Journal of International Business Studies volume 8, pages23–32 (1977)</a:t>
            </a:r>
            <a:endParaRPr kumimoji="1" lang="ru-RU" sz="1000" kern="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Рисунок 7" descr="full_imag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24127" y="1484784"/>
            <a:ext cx="3060617" cy="3096344"/>
          </a:xfrm>
          <a:prstGeom prst="rect">
            <a:avLst/>
          </a:prstGeom>
        </p:spPr>
      </p:pic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83568" y="4653136"/>
            <a:ext cx="9073008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38163" marR="0" lvl="0" indent="-5381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Wingdings" pitchFamily="2" charset="2"/>
              <a:buChar char="q"/>
              <a:tabLst/>
              <a:defRPr/>
            </a:pPr>
            <a:r>
              <a:rPr kumimoji="1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Исследовал экспорт шведских сталелитейных, целлюлозно-бумажных, инжиниринговых фирм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214291"/>
            <a:ext cx="7344816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Модель </a:t>
            </a:r>
            <a:r>
              <a:rPr lang="ru-RU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Йохансона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/Вальме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3568" y="1556792"/>
            <a:ext cx="7920880" cy="4608512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Стадия 1: фирма регулярно не экспортирует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Стадия 2: экспорт через агентов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Стадия 3: торговое дочернее предприятие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Стадия 4: собственное зарубежное производство</a:t>
            </a:r>
            <a:endParaRPr lang="en-US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таблице рассмотрены фирмы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Volvo,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Sandvik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Atlas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Copco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Facit</a:t>
            </a:r>
            <a:endParaRPr lang="en-US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Стадии необязательно идут по порядку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83568" y="6021288"/>
            <a:ext cx="7632848" cy="656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spcAft>
                <a:spcPct val="0"/>
              </a:spcAft>
              <a:buSzPct val="125000"/>
              <a:defRPr/>
            </a:pPr>
            <a:r>
              <a:rPr kumimoji="1" lang="ru-RU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</a:t>
            </a:r>
            <a:r>
              <a:rPr kumimoji="1" lang="en-US" sz="105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sz="1050" kern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Johanson</a:t>
            </a:r>
            <a:r>
              <a:rPr kumimoji="1" lang="en-US" sz="105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J., </a:t>
            </a:r>
            <a:r>
              <a:rPr kumimoji="1" lang="en-US" sz="1050" kern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Vahlne</a:t>
            </a:r>
            <a:r>
              <a:rPr kumimoji="1" lang="en-US" sz="105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J. The Internationalization Process of the Firm—A Model of Knowledge Development and Increasing Foreign Market Commitments//Journal of International Business </a:t>
            </a:r>
          </a:p>
          <a:p>
            <a:pPr lvl="0" algn="ctr" fontAlgn="base">
              <a:spcAft>
                <a:spcPct val="0"/>
              </a:spcAft>
              <a:buSzPct val="125000"/>
              <a:defRPr/>
            </a:pPr>
            <a:r>
              <a:rPr kumimoji="1" lang="en-US" sz="105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Studies</a:t>
            </a:r>
            <a:r>
              <a:rPr kumimoji="1" lang="ru-RU" sz="105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1977,</a:t>
            </a:r>
            <a:r>
              <a:rPr kumimoji="1" lang="en-US" sz="105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volume 8, pages</a:t>
            </a:r>
            <a:r>
              <a:rPr kumimoji="1" lang="ru-RU" sz="105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24 </a:t>
            </a:r>
            <a:r>
              <a:rPr kumimoji="1" lang="en-US" sz="105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-25</a:t>
            </a:r>
            <a:endParaRPr kumimoji="1" lang="ru-RU" sz="1050" kern="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endParaRPr kumimoji="1" lang="nl-NL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214291"/>
            <a:ext cx="7344816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Уоррен </a:t>
            </a:r>
            <a:r>
              <a:rPr lang="ru-RU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Билки</a:t>
            </a: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(1920-1991)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844824"/>
            <a:ext cx="4824536" cy="2376264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Почётный профессор международного бизнеса в Университете 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Висконсина-Мэдисон</a:t>
            </a: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079104" y="6165304"/>
            <a:ext cx="7453336" cy="512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Источники: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Wisconsin State Journal, Madison, Wisconsin, 08 Dec 1991, Sun, Page 53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;</a:t>
            </a:r>
          </a:p>
          <a:p>
            <a:pPr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Warren J. </a:t>
            </a:r>
            <a:r>
              <a:rPr kumimoji="1" lang="en-US" sz="1000" kern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Bilkey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W.J., </a:t>
            </a:r>
            <a:r>
              <a:rPr kumimoji="1" lang="en-US" sz="1000" kern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Tesar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G. The Export Behavior of Smaller-Sized Wisconsin Manufacturing Firms//</a:t>
            </a:r>
          </a:p>
          <a:p>
            <a:pPr lvl="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Journal of International Business Studies volume 8, pages 93–98 (1977)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83568" y="4653136"/>
            <a:ext cx="8136904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38163" marR="0" lvl="0" indent="-5381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Wingdings" pitchFamily="2" charset="2"/>
              <a:buChar char="q"/>
              <a:tabLst/>
              <a:defRPr/>
            </a:pPr>
            <a:r>
              <a:rPr kumimoji="1" lang="ru-RU" sz="2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1974 году разослал анкеты в адрес 816 промышленных фирм в штате Висконсин (США) </a:t>
            </a:r>
            <a:endParaRPr kumimoji="1" lang="ru-RU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196752"/>
            <a:ext cx="2545628" cy="3366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214291"/>
            <a:ext cx="7344816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Стадии в модели </a:t>
            </a:r>
            <a:r>
              <a:rPr lang="ru-RU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Билки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/</a:t>
            </a:r>
            <a:r>
              <a:rPr lang="ru-RU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Тесара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9632" y="1556792"/>
            <a:ext cx="7344816" cy="4608512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Если придёт заказ из-за границы, менеджмент даже не будет его выполнять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Заказ за границу выполнят, но исследовать возможности дальнейшего экспорта не будут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Менеджмент активно начинает исследовать экспортные возможности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+mj-lt"/>
              <a:buAutoNum type="arabicPeriod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Экспериментальные поставки в какую-то психологически близкую страну</a:t>
            </a:r>
            <a:endParaRPr lang="en-US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079104" y="6165304"/>
            <a:ext cx="7237312" cy="512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</a:t>
            </a:r>
            <a:r>
              <a:rPr kumimoji="1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Warren J. </a:t>
            </a:r>
            <a:r>
              <a:rPr kumimoji="1" lang="en-US" sz="1000" kern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Bilkey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W.J., </a:t>
            </a:r>
            <a:r>
              <a:rPr kumimoji="1" lang="en-US" sz="1000" kern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Tesar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G. The Export Behavior of Smaller-Sized Wisconsin Manufacturing Firms//Journal of International Business Studies, 1977, volume 8, page 93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214291"/>
            <a:ext cx="7344816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Стадии в модели </a:t>
            </a:r>
            <a:r>
              <a:rPr lang="ru-RU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Билки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/</a:t>
            </a:r>
            <a:r>
              <a:rPr lang="ru-RU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Тесара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59632" y="1556792"/>
            <a:ext cx="7344816" cy="4392488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5. Фирма привыкает экспортировать в «психологически близкую» страну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приспосабливается и оптимизирует свой экспорт под обменный курс, пошлины и т.д.</a:t>
            </a:r>
          </a:p>
          <a:p>
            <a:pPr marL="538163" indent="-538163">
              <a:lnSpc>
                <a:spcPct val="80000"/>
              </a:lnSpc>
              <a:buClrTx/>
              <a:buSzPct val="120000"/>
            </a:pP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buClrTx/>
              <a:buSzPct val="120000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6. Менеджмент исследует возможность осуществлять поставки в дополнительные страны, которые психологически ощущаются, как более далёкие</a:t>
            </a:r>
            <a:endParaRPr lang="en-US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55576" y="5805264"/>
            <a:ext cx="8064896" cy="512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</a:t>
            </a:r>
            <a:r>
              <a:rPr kumimoji="1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Warren J. </a:t>
            </a:r>
            <a:r>
              <a:rPr kumimoji="1" lang="en-US" sz="1000" kern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Bilkey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W.J., </a:t>
            </a:r>
            <a:r>
              <a:rPr kumimoji="1" lang="en-US" sz="1000" kern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Tesar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G. The Export Behavior of Smaller-Sized Wisconsin Manufacturing Firms//</a:t>
            </a:r>
          </a:p>
          <a:p>
            <a:pPr lvl="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Journal of International Business Studies, 1977, volume 8, page 93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214291"/>
            <a:ext cx="7344816" cy="1143008"/>
          </a:xfrm>
        </p:spPr>
        <p:txBody>
          <a:bodyPr anchor="ctr"/>
          <a:lstStyle/>
          <a:p>
            <a:pPr algn="ctr"/>
            <a:r>
              <a:rPr lang="ru-RU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Тамер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Кавусгил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844824"/>
            <a:ext cx="4824536" cy="2376264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Профессор государственного университета штата Джорджия, руководитель университета 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Сабанчи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(Стамбул)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079104" y="6021288"/>
            <a:ext cx="7309320" cy="656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Источники: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https://rbr.business.rutgers.edu/author/s-tamer-cavusgil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14.09.2021</a:t>
            </a:r>
          </a:p>
          <a:p>
            <a:pPr lvl="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en-US" sz="1000" kern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Cavusgil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T. On the internationalization process of firms//European Research, Volume 8, Number 6, November 1980, pages 273-281</a:t>
            </a:r>
            <a:endParaRPr kumimoji="1" lang="ru-RU" sz="1000" kern="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83568" y="4653136"/>
            <a:ext cx="8136904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38163" marR="0" lvl="0" indent="-5381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Wingdings" pitchFamily="2" charset="2"/>
              <a:buChar char="q"/>
              <a:tabLst/>
              <a:defRPr/>
            </a:pPr>
            <a:r>
              <a:rPr kumimoji="1" lang="ru-RU" sz="2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Обобщил результаты </a:t>
            </a:r>
            <a:r>
              <a:rPr kumimoji="1" lang="ru-RU" sz="2800" kern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Йохансона</a:t>
            </a:r>
            <a:r>
              <a:rPr kumimoji="1" lang="ru-RU" sz="2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и </a:t>
            </a:r>
            <a:r>
              <a:rPr kumimoji="1" lang="ru-RU" sz="2800" kern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Билки</a:t>
            </a:r>
            <a:r>
              <a:rPr kumimoji="1" lang="ru-RU" sz="2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с результатами исследований в Австралии, Великобритании, Небраске</a:t>
            </a:r>
            <a:endParaRPr kumimoji="1" lang="ru-RU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Рисунок 9" descr="s-tamer-cavusgi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1484785"/>
            <a:ext cx="3030813" cy="30963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214291"/>
            <a:ext cx="7344816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Стадии в модели </a:t>
            </a:r>
            <a:r>
              <a:rPr lang="ru-RU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Кавусгила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079104" y="6165304"/>
            <a:ext cx="6949280" cy="512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Cavusgil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T. On the internationalization process of firms//European Research, Volume 8, Number 6, November 1980, page 27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</a:p>
          <a:p>
            <a:pPr lvl="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827584" y="1556792"/>
            <a:ext cx="806489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38163" marR="0" lvl="0" indent="-5381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+mj-lt"/>
              <a:buAutoNum type="arabicPeriod"/>
              <a:tabLst/>
              <a:defRPr/>
            </a:pPr>
            <a:r>
              <a:rPr kumimoji="1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Маркетинг только внутри страны: фирма занимается только  «домашним» рынком</a:t>
            </a:r>
          </a:p>
          <a:p>
            <a:pPr marL="538163" marR="0" lvl="0" indent="-5381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+mj-lt"/>
              <a:buAutoNum type="arabicPeriod"/>
              <a:tabLst/>
              <a:defRPr/>
            </a:pPr>
            <a:r>
              <a:rPr kumimoji="1" lang="ru-RU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Предэкспортная</a:t>
            </a:r>
            <a:r>
              <a:rPr kumimoji="1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стадия: фирма преднамеренно ищет информацию и оценивает возможности экспорта</a:t>
            </a:r>
          </a:p>
          <a:p>
            <a:pPr marL="538163" marR="0" lvl="0" indent="-5381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+mj-lt"/>
              <a:buAutoNum type="arabicPeriod"/>
              <a:tabLst/>
              <a:defRPr/>
            </a:pPr>
            <a:r>
              <a:rPr kumimoji="1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Начало экспериментальной международной деятельности</a:t>
            </a:r>
          </a:p>
          <a:p>
            <a:pPr marL="538163" marR="0" lvl="0" indent="-5381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+mj-lt"/>
              <a:buAutoNum type="arabicPeriod"/>
              <a:tabLst/>
              <a:defRPr/>
            </a:pPr>
            <a:r>
              <a:rPr kumimoji="1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Систематическое расширение активности за</a:t>
            </a:r>
            <a:r>
              <a:rPr kumimoji="1" lang="ru-RU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границей</a:t>
            </a:r>
          </a:p>
          <a:p>
            <a:pPr marL="538163" marR="0" lvl="0" indent="-5381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+mj-lt"/>
              <a:buAutoNum type="arabicPeriod"/>
              <a:tabLst/>
              <a:defRPr/>
            </a:pPr>
            <a:r>
              <a:rPr kumimoji="1" lang="ru-RU" sz="2800" kern="0" baseline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</a:t>
            </a:r>
            <a:r>
              <a:rPr kumimoji="1" lang="ru-RU" sz="2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аспределение ресурсов уже исходя из международных возможностей</a:t>
            </a:r>
            <a:endParaRPr kumimoji="1" lang="en-US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214291"/>
            <a:ext cx="7344816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Майкл </a:t>
            </a:r>
            <a:r>
              <a:rPr lang="ru-RU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Чинкота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844824"/>
            <a:ext cx="4824536" cy="2376264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Родился в Германии, профессор университета Джорджтауна (США, Вашингтон)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539552" y="6021288"/>
            <a:ext cx="7704856" cy="656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Источники: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https://gufaculty360.georgetown.edu/s/contact/00336000014Rf5CAAS/michael-czinkota, 14.09.2021; https://en.wikipedia.org/wiki/Michael_Czinkota, 14.09.2021</a:t>
            </a:r>
            <a:endParaRPr kumimoji="1" lang="ru-RU" sz="1000" kern="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0" algn="ctr" fontAlgn="base">
              <a:spcAft>
                <a:spcPct val="0"/>
              </a:spcAft>
              <a:buSzPct val="125000"/>
              <a:defRPr/>
            </a:pPr>
            <a:r>
              <a:rPr kumimoji="1" lang="en-US" sz="1000" kern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Czinkota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Michael R., and Wesley J. Johnston. "Segmenting US firms for export development." Journal of Business Research 9.4 (1981): 353-365.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755576" y="4581128"/>
            <a:ext cx="7704856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38163" marR="0" lvl="0" indent="-5381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Wingdings" pitchFamily="2" charset="2"/>
              <a:buChar char="q"/>
              <a:tabLst/>
              <a:defRPr/>
            </a:pPr>
            <a:r>
              <a:rPr kumimoji="1" lang="ru-RU" sz="2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Опросил 1019 американских фирм в обрабатывающей промышленности, в сфере </a:t>
            </a:r>
            <a:r>
              <a:rPr kumimoji="1" lang="ru-RU" sz="2800" kern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авионики</a:t>
            </a:r>
            <a:r>
              <a:rPr kumimoji="1" lang="ru-RU" sz="2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и в сфере производства инструментов</a:t>
            </a:r>
            <a:endParaRPr kumimoji="1" lang="ru-RU" sz="2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Рисунок 7" descr="Michael_R._Czinkot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4168" y="1556792"/>
            <a:ext cx="2376264" cy="29773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214291"/>
            <a:ext cx="7344816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Стадии в модели </a:t>
            </a:r>
            <a:r>
              <a:rPr lang="ru-RU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Чинкоты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755576" y="6093296"/>
            <a:ext cx="7632848" cy="512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ctr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800" kern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Czinkota</a:t>
            </a:r>
            <a:r>
              <a:rPr kumimoji="1" lang="en-US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kumimoji="1" lang="en-US" sz="800" kern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M.,Johnston</a:t>
            </a:r>
            <a:r>
              <a:rPr kumimoji="1" lang="en-US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W. Segmenting US firms for export development//Journal of Business Research 9.4 (1981): page 35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6</a:t>
            </a:r>
            <a:r>
              <a:rPr kumimoji="1" lang="en-US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67544" y="1484784"/>
          <a:ext cx="8352928" cy="4441399"/>
        </p:xfrm>
        <a:graphic>
          <a:graphicData uri="http://schemas.openxmlformats.org/drawingml/2006/table">
            <a:tbl>
              <a:tblPr/>
              <a:tblGrid>
                <a:gridCol w="1872208"/>
                <a:gridCol w="1570269"/>
                <a:gridCol w="1732102"/>
                <a:gridCol w="1594173"/>
                <a:gridCol w="1584176"/>
              </a:tblGrid>
              <a:tr h="9130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Стадия</a:t>
                      </a:r>
                      <a:endParaRPr lang="ru-RU" sz="2000" dirty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Экспорт </a:t>
                      </a:r>
                      <a:r>
                        <a:rPr lang="ru-RU" sz="2000" b="1" dirty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в </a:t>
                      </a:r>
                      <a:r>
                        <a:rPr lang="ru-RU" sz="2000" b="1" dirty="0" smtClean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прошлом</a:t>
                      </a:r>
                      <a:endParaRPr lang="ru-RU" sz="2000" b="1" dirty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Текущий </a:t>
                      </a:r>
                      <a:r>
                        <a:rPr lang="ru-RU" sz="2000" b="1" dirty="0" smtClean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экспорт</a:t>
                      </a:r>
                      <a:endParaRPr lang="ru-RU" sz="2000" b="1" dirty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Будущий </a:t>
                      </a:r>
                      <a:r>
                        <a:rPr lang="ru-RU" sz="2000" b="1" dirty="0" smtClean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экспорт</a:t>
                      </a:r>
                      <a:endParaRPr lang="ru-RU" sz="2000" b="1" dirty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Объём </a:t>
                      </a:r>
                      <a:r>
                        <a:rPr lang="ru-RU" sz="2000" b="1" dirty="0" smtClean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экспорта</a:t>
                      </a:r>
                      <a:endParaRPr lang="ru-RU" sz="2000" b="1" dirty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043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(% продаж)</a:t>
                      </a:r>
                      <a:endParaRPr lang="ru-RU" sz="2000" b="1" dirty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USD</a:t>
                      </a:r>
                      <a:endParaRPr lang="ru-RU" sz="2000" b="1" dirty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043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i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Нежелание</a:t>
                      </a: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i="0" dirty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i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i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i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043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i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Нет интереса</a:t>
                      </a: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i="0" dirty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&lt;</a:t>
                      </a:r>
                      <a:r>
                        <a:rPr lang="en-US" sz="2000" i="0" dirty="0" smtClean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5%</a:t>
                      </a:r>
                      <a:endParaRPr lang="ru-RU" sz="2000" i="0" dirty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i="0" dirty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&lt;</a:t>
                      </a:r>
                      <a:r>
                        <a:rPr lang="en-US" sz="2000" i="0" dirty="0" smtClean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5%</a:t>
                      </a:r>
                      <a:endParaRPr lang="ru-RU" sz="2000" i="0" dirty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i="0" dirty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&lt;</a:t>
                      </a:r>
                      <a:r>
                        <a:rPr lang="en-US" sz="2000" i="0" dirty="0" smtClean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5%</a:t>
                      </a:r>
                      <a:endParaRPr lang="ru-RU" sz="2000" i="0" dirty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i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5072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i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Есть интерес</a:t>
                      </a: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i="0" dirty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&lt;</a:t>
                      </a:r>
                      <a:r>
                        <a:rPr lang="en-US" sz="2000" i="0" dirty="0" smtClean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5%</a:t>
                      </a:r>
                      <a:endParaRPr lang="ru-RU" sz="2000" i="0" dirty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i="0" dirty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&lt;</a:t>
                      </a:r>
                      <a:r>
                        <a:rPr lang="en-US" sz="2000" i="0" dirty="0" smtClean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5%</a:t>
                      </a:r>
                      <a:endParaRPr lang="ru-RU" sz="2000" i="0" dirty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i="0" dirty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&gt;</a:t>
                      </a:r>
                      <a:r>
                        <a:rPr lang="en-US" sz="2000" i="0" dirty="0" smtClean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5%</a:t>
                      </a:r>
                      <a:endParaRPr lang="ru-RU" sz="2000" i="0" dirty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i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5442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i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Эксперимент</a:t>
                      </a: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i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i="0" dirty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&gt;</a:t>
                      </a:r>
                      <a:r>
                        <a:rPr lang="en-US" sz="2000" i="0" dirty="0" smtClean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5%</a:t>
                      </a:r>
                      <a:endParaRPr lang="ru-RU" sz="2000" i="0" dirty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i="0" dirty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&gt;</a:t>
                      </a:r>
                      <a:r>
                        <a:rPr lang="en-US" sz="2000" i="0" dirty="0" smtClean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5%</a:t>
                      </a:r>
                      <a:endParaRPr lang="ru-RU" sz="2000" i="0" dirty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000" i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i="0" dirty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Опытный </a:t>
                      </a:r>
                      <a:r>
                        <a:rPr lang="ru-RU" sz="2000" i="0" dirty="0" smtClean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экспортёр</a:t>
                      </a:r>
                      <a:endParaRPr lang="ru-RU" sz="2000" i="0" dirty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i="0" dirty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&gt;</a:t>
                      </a:r>
                      <a:r>
                        <a:rPr lang="en-US" sz="2000" i="0" dirty="0" smtClean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5%</a:t>
                      </a:r>
                      <a:endParaRPr lang="ru-RU" sz="2000" i="0" dirty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i="0" dirty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&gt;</a:t>
                      </a:r>
                      <a:r>
                        <a:rPr lang="en-US" sz="2000" i="0" dirty="0" smtClean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5%</a:t>
                      </a:r>
                      <a:endParaRPr lang="ru-RU" sz="2000" i="0" dirty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i="0" dirty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&gt;</a:t>
                      </a:r>
                      <a:r>
                        <a:rPr lang="en-US" sz="2000" i="0" dirty="0" smtClean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5%</a:t>
                      </a:r>
                      <a:endParaRPr lang="ru-RU" sz="2000" i="0" dirty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i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&lt;100 000</a:t>
                      </a:r>
                      <a:endParaRPr lang="ru-RU" sz="2000" i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9130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i="0" dirty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Опытный крупный экспортёр</a:t>
                      </a: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i="0" dirty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&gt;</a:t>
                      </a:r>
                      <a:r>
                        <a:rPr lang="en-US" sz="2000" i="0" dirty="0" smtClean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5%</a:t>
                      </a:r>
                      <a:endParaRPr lang="ru-RU" sz="2000" i="0" dirty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i="0" dirty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&gt;</a:t>
                      </a:r>
                      <a:r>
                        <a:rPr lang="en-US" sz="2000" i="0" dirty="0" smtClean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5%</a:t>
                      </a:r>
                      <a:endParaRPr lang="ru-RU" sz="2000" i="0" dirty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i="0" dirty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&gt;</a:t>
                      </a:r>
                      <a:r>
                        <a:rPr lang="en-US" sz="2000" i="0" dirty="0" smtClean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5%</a:t>
                      </a:r>
                      <a:endParaRPr lang="ru-RU" sz="2000" i="0" dirty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i="0" dirty="0">
                          <a:solidFill>
                            <a:srgbClr val="080808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&gt;100 000</a:t>
                      </a:r>
                      <a:endParaRPr lang="ru-RU" sz="2000" i="0" dirty="0">
                        <a:solidFill>
                          <a:srgbClr val="080808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53526" marR="535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214291"/>
            <a:ext cx="7344816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Особенности управления ТНК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844824"/>
            <a:ext cx="8064896" cy="4248472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Применяется глобальный подход к бизнесу с целью поиска новых рыночных возможностей, оценки возможных угроз, поиска новых ресурсов (включая человеческие и финансовые)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Необходимо стремиться закрепить присутствие компании на ключевых 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страновых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и региональных рынках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Ориентация на поиск общих черт, присущих различным географическим рынкам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Пивоваров С.Э.,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Максимцев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И.А.,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Тарасевич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Л.С. Международный менеджмент, 5-е издание. СПб.: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Питер, 2013, с.80.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214291"/>
            <a:ext cx="7344816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Страна базирования и принимающие страны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844824"/>
            <a:ext cx="8064896" cy="4248472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Страна базирования ТНК – это страна, где расположена её штаб-квартира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Принимающие страны – это страны, в которых размещена собственность корпорации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Для определения ТНК используется Индекс </a:t>
            </a:r>
            <a:r>
              <a:rPr lang="ru-RU" sz="2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транснационализации</a:t>
            </a: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(</a:t>
            </a:r>
            <a:r>
              <a:rPr lang="en-US" sz="2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Transnationality</a:t>
            </a:r>
            <a:r>
              <a:rPr lang="en-US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Index, TNI)</a:t>
            </a:r>
            <a:endParaRPr lang="ru-RU" sz="24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en-US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TNI </a:t>
            </a: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– это </a:t>
            </a:r>
            <a:r>
              <a:rPr lang="ru-RU" sz="2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невзвешенная</a:t>
            </a: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средняя трёх отношений: иностранных активов к общим активам, иностранных продаж к общим продажам и иностранных работников к общему числу работников 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Википедия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1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UNCTAD</a:t>
            </a:r>
            <a:r>
              <a:rPr kumimoji="1" lang="en-US" sz="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World Investment Report 2017, p.28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214291"/>
            <a:ext cx="7344816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Индекс </a:t>
            </a:r>
            <a:r>
              <a:rPr lang="ru-RU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транснационализации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3212976"/>
            <a:ext cx="8064896" cy="2880320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</a:t>
            </a:r>
            <a:r>
              <a:rPr lang="en-US" baseline="-25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/A –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отношение иностранных активов к общим активам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</a:t>
            </a:r>
            <a:r>
              <a:rPr lang="en-US" baseline="-25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/S –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отношение иностранных продаж к общим продажам 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</a:t>
            </a:r>
            <a:r>
              <a:rPr lang="en-US" baseline="-25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/E –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отношение иностранных работников к общему числу работников 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7743" y="1628800"/>
            <a:ext cx="5269555" cy="1368152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Википедия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1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UNCTAD</a:t>
            </a:r>
            <a:r>
              <a:rPr kumimoji="1" lang="en-US" sz="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World Investment Report 2017, p.28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214291"/>
            <a:ext cx="7344816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 нефинансовых ТНК с государственным участием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6021288"/>
            <a:ext cx="8064896" cy="360040"/>
          </a:xfrm>
        </p:spPr>
        <p:txBody>
          <a:bodyPr/>
          <a:lstStyle/>
          <a:p>
            <a:pPr>
              <a:lnSpc>
                <a:spcPct val="80000"/>
              </a:lnSpc>
              <a:buClrTx/>
              <a:buSzPct val="120000"/>
            </a:pPr>
            <a:r>
              <a:rPr lang="ru-RU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Активы и продажи – в миллионах долларов, количество работников – в единицах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endParaRPr lang="nl-NL" sz="1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2015, p.17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484784"/>
            <a:ext cx="8610154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3608" y="214291"/>
            <a:ext cx="7344816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Рассчитаем </a:t>
            </a: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TNI 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для китайской </a:t>
            </a: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CITIC Group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51720" y="1700808"/>
            <a:ext cx="5269555" cy="1224136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</p:pic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3429000"/>
            <a:ext cx="6408712" cy="1152128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</p:pic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688" y="5085184"/>
            <a:ext cx="5976664" cy="1125290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в порядке убывания стоимости иностранных активов (2016, млн. </a:t>
            </a:r>
            <a:r>
              <a:rPr lang="ru-RU" sz="2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долл</a:t>
            </a: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24,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11560" y="1556792"/>
          <a:ext cx="7920881" cy="4681940"/>
        </p:xfrm>
        <a:graphic>
          <a:graphicData uri="http://schemas.openxmlformats.org/drawingml/2006/table">
            <a:tbl>
              <a:tblPr/>
              <a:tblGrid>
                <a:gridCol w="507955"/>
                <a:gridCol w="2084333"/>
                <a:gridCol w="2304256"/>
                <a:gridCol w="1152128"/>
                <a:gridCol w="1094409"/>
                <a:gridCol w="777800"/>
              </a:tblGrid>
              <a:tr h="425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chemeClr val="bg2"/>
                          </a:solidFill>
                          <a:latin typeface="Arial"/>
                        </a:rPr>
                        <a:t>Home</a:t>
                      </a:r>
                      <a:endParaRPr lang="en-US" sz="1800" b="1" i="0" u="none" strike="noStrike" dirty="0">
                        <a:solidFill>
                          <a:schemeClr val="bg2"/>
                        </a:solidFill>
                        <a:latin typeface="Arial"/>
                      </a:endParaRP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TNI </a:t>
                      </a:r>
                      <a:b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</a:br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(Per cent)</a:t>
                      </a:r>
                      <a:endParaRPr lang="en-US" sz="1800" b="1" i="0" u="none" strike="noStrike">
                        <a:solidFill>
                          <a:schemeClr val="bg2"/>
                        </a:solidFill>
                        <a:latin typeface="Arial"/>
                      </a:endParaRP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795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Foreign</a:t>
                      </a:r>
                      <a:r>
                        <a:rPr lang="en-US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Royal Dutch Shell plc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Kingdom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349 720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411 275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74,3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Toyota Motor Corporation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Japan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303 678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435 958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60,2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BP plc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United Kingdom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235 124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263 316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74,9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Total SA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France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233 217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243 468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80,9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Anheuser-Busch InBev NV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Belgium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208 012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258 381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82,1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Volkswagen Group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Germany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197 254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431 888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60,3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Chevron Corporation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States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189 116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260 078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57,9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General Electric Co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States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178 525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365 183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56,8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Exxon Mobil Corporation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States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165 969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330 314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52,1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в порядке убывания стоимости иностранных активов (2016, млн. </a:t>
            </a:r>
            <a:r>
              <a:rPr lang="ru-RU" sz="2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долл</a:t>
            </a: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24,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11560" y="1556792"/>
          <a:ext cx="7920881" cy="4409470"/>
        </p:xfrm>
        <a:graphic>
          <a:graphicData uri="http://schemas.openxmlformats.org/drawingml/2006/table">
            <a:tbl>
              <a:tblPr/>
              <a:tblGrid>
                <a:gridCol w="507955"/>
                <a:gridCol w="2084333"/>
                <a:gridCol w="2304256"/>
                <a:gridCol w="1152128"/>
                <a:gridCol w="1094409"/>
                <a:gridCol w="777800"/>
              </a:tblGrid>
              <a:tr h="425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chemeClr val="bg2"/>
                          </a:solidFill>
                          <a:latin typeface="Arial"/>
                        </a:rPr>
                        <a:t>Home</a:t>
                      </a:r>
                      <a:endParaRPr lang="en-US" sz="1800" b="1" i="0" u="none" strike="noStrike" dirty="0">
                        <a:solidFill>
                          <a:schemeClr val="bg2"/>
                        </a:solidFill>
                        <a:latin typeface="Arial"/>
                      </a:endParaRP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TNI </a:t>
                      </a:r>
                      <a:b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</a:br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(Per cent)</a:t>
                      </a:r>
                      <a:endParaRPr lang="en-US" sz="1800" b="1" i="0" u="none" strike="noStrike">
                        <a:solidFill>
                          <a:schemeClr val="bg2"/>
                        </a:solidFill>
                        <a:latin typeface="Arial"/>
                      </a:endParaRP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795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Foreign</a:t>
                      </a:r>
                      <a:r>
                        <a:rPr lang="en-US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Softbank Corp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Japan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145 611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220 296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62,5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Vodafone Group Plc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Kingdom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143 574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165 367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81,4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12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Daimler AG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Germany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138 967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256 127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59,6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Honda Motor Co Ltd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Japan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130 067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169 537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77,6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Apple Computer Inc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States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126 793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321 686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47,9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15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BHP Billiton Group </a:t>
                      </a:r>
                      <a:r>
                        <a:rPr lang="en-US" sz="1800" b="0" i="0" u="none" strike="noStrike" dirty="0" smtClean="0">
                          <a:solidFill>
                            <a:schemeClr val="bg2"/>
                          </a:solidFill>
                          <a:latin typeface="Arial"/>
                        </a:rPr>
                        <a:t>Ltd</a:t>
                      </a:r>
                      <a:endParaRPr lang="en-US" sz="1800" b="0" i="0" u="none" strike="noStrike" dirty="0">
                        <a:solidFill>
                          <a:schemeClr val="bg2"/>
                        </a:solidFill>
                        <a:latin typeface="Arial"/>
                      </a:endParaRP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Australia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118 953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118 953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79,1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16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Nissan Motor Co Ltd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Japan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116 612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164 734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70,1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17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Siemens AG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Germany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115 251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140 309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65,9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18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Enel SpA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Italy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111 240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164 010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55,3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19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CK Hutchison Holdings Limited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Hong Kong, China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110 515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130 677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84,5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в порядке убывания стоимости иностранных активов (2016, млн. </a:t>
            </a:r>
            <a:r>
              <a:rPr lang="ru-RU" sz="2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долл</a:t>
            </a: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24,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11560" y="1556792"/>
          <a:ext cx="7920881" cy="4685640"/>
        </p:xfrm>
        <a:graphic>
          <a:graphicData uri="http://schemas.openxmlformats.org/drawingml/2006/table">
            <a:tbl>
              <a:tblPr/>
              <a:tblGrid>
                <a:gridCol w="507955"/>
                <a:gridCol w="2084333"/>
                <a:gridCol w="2304256"/>
                <a:gridCol w="1152128"/>
                <a:gridCol w="1094409"/>
                <a:gridCol w="777800"/>
              </a:tblGrid>
              <a:tr h="425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chemeClr val="bg2"/>
                          </a:solidFill>
                          <a:latin typeface="Arial"/>
                        </a:rPr>
                        <a:t>Home</a:t>
                      </a:r>
                      <a:endParaRPr lang="en-US" sz="1800" b="1" i="0" u="none" strike="noStrike" dirty="0">
                        <a:solidFill>
                          <a:schemeClr val="bg2"/>
                        </a:solidFill>
                        <a:latin typeface="Arial"/>
                      </a:endParaRP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TNI </a:t>
                      </a:r>
                      <a:b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</a:br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(Per cent)</a:t>
                      </a:r>
                      <a:endParaRPr lang="en-US" sz="1800" b="1" i="0" u="none" strike="noStrike">
                        <a:solidFill>
                          <a:schemeClr val="bg2"/>
                        </a:solidFill>
                        <a:latin typeface="Arial"/>
                      </a:endParaRP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795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Foreign</a:t>
                      </a:r>
                      <a:r>
                        <a:rPr lang="en-US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Mitsubishi Corporation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Japan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107 860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140 879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62,5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21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Glencore Xstrata PLC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Switzerland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107 077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124 600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74,9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22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Telefonica SA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Spain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106 765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130 327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78,5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23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Eni SpA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Italy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106 408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131 280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58,8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24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Nestlé SA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Switzerland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106 319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129 467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92,5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25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BMW AG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Germany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106 244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198 730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56,1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26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Johnson &amp; Johnson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States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104 274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141 208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65,0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27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Deutsche Telekom AG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Germany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102 176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156 514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60,2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28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Iberdrola SA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Spain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100 890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112 476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70,8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29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Allergan PLC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Ireland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94 512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128 986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55,4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30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Rio Tinto PLC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Kingdom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89 177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89 263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99,3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в порядке убывания стоимости иностранных активов (2016, млн. </a:t>
            </a:r>
            <a:r>
              <a:rPr lang="ru-RU" sz="2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долл</a:t>
            </a: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24,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11560" y="1556792"/>
          <a:ext cx="7920881" cy="4409470"/>
        </p:xfrm>
        <a:graphic>
          <a:graphicData uri="http://schemas.openxmlformats.org/drawingml/2006/table">
            <a:tbl>
              <a:tblPr/>
              <a:tblGrid>
                <a:gridCol w="507955"/>
                <a:gridCol w="2084333"/>
                <a:gridCol w="2304256"/>
                <a:gridCol w="1152128"/>
                <a:gridCol w="1094409"/>
                <a:gridCol w="777800"/>
              </a:tblGrid>
              <a:tr h="425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chemeClr val="bg2"/>
                          </a:solidFill>
                          <a:latin typeface="Arial"/>
                        </a:rPr>
                        <a:t>Home</a:t>
                      </a:r>
                      <a:endParaRPr lang="en-US" sz="1800" b="1" i="0" u="none" strike="noStrike" dirty="0">
                        <a:solidFill>
                          <a:schemeClr val="bg2"/>
                        </a:solidFill>
                        <a:latin typeface="Arial"/>
                      </a:endParaRP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TNI </a:t>
                      </a:r>
                      <a:b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</a:br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(Per cent)</a:t>
                      </a:r>
                      <a:endParaRPr lang="en-US" sz="1800" b="1" i="0" u="none" strike="noStrike">
                        <a:solidFill>
                          <a:schemeClr val="bg2"/>
                        </a:solidFill>
                        <a:latin typeface="Arial"/>
                      </a:endParaRP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795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Foreign</a:t>
                      </a:r>
                      <a:r>
                        <a:rPr lang="en-US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31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Fiat Chrysler Automobiles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Kingdom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86 599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109 985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77,7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32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Pfizer Inc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States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85 930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171 615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50,1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33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EDF SA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France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84 508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296 869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22,5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34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Microsoft Corporation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States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82 992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193 468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46,7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35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Mitsui &amp; Co Ltd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Japan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82 233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102 850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71,6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36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Altice NV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Netherlands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81 640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84 761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97,0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37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Engie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France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77 809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167 070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53,9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38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ArcelorMittal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Luxembourg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75 142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75 142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85,8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39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Sanofi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France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72 747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110 332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65,4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40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Hon Hai Precision Industries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Taiwan Province of China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70 797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79 991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83,5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в порядке убывания стоимости иностранных активов (2016, млн. </a:t>
            </a:r>
            <a:r>
              <a:rPr lang="ru-RU" sz="2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долл</a:t>
            </a: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24,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11560" y="1556792"/>
          <a:ext cx="7920881" cy="4680090"/>
        </p:xfrm>
        <a:graphic>
          <a:graphicData uri="http://schemas.openxmlformats.org/drawingml/2006/table">
            <a:tbl>
              <a:tblPr/>
              <a:tblGrid>
                <a:gridCol w="507955"/>
                <a:gridCol w="2084333"/>
                <a:gridCol w="2304256"/>
                <a:gridCol w="1152128"/>
                <a:gridCol w="1094409"/>
                <a:gridCol w="777800"/>
              </a:tblGrid>
              <a:tr h="425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chemeClr val="bg2"/>
                          </a:solidFill>
                          <a:latin typeface="Arial"/>
                        </a:rPr>
                        <a:t>Home</a:t>
                      </a:r>
                      <a:endParaRPr lang="en-US" sz="1800" b="1" i="0" u="none" strike="noStrike" dirty="0">
                        <a:solidFill>
                          <a:schemeClr val="bg2"/>
                        </a:solidFill>
                        <a:latin typeface="Arial"/>
                      </a:endParaRP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TNI </a:t>
                      </a:r>
                      <a:b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</a:br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(Per cent)</a:t>
                      </a:r>
                      <a:endParaRPr lang="en-US" sz="1800" b="1" i="0" u="none" strike="noStrike">
                        <a:solidFill>
                          <a:schemeClr val="bg2"/>
                        </a:solidFill>
                        <a:latin typeface="Arial"/>
                      </a:endParaRP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795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Foreign</a:t>
                      </a:r>
                      <a:r>
                        <a:rPr lang="en-US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41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The Coca-Cola Company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States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70 595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87 270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68,6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42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Ford Motor Company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States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70 153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237 951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38,1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43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Novartis AG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Switzerland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67 487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130 124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67,8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40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44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China National Offshore Oil Corp (CNOOC) </a:t>
                      </a:r>
                      <a:r>
                        <a:rPr lang="en-US" sz="1800" b="0" i="0" u="none" strike="noStrike" baseline="30000">
                          <a:solidFill>
                            <a:schemeClr val="bg2"/>
                          </a:solidFill>
                          <a:latin typeface="Arial"/>
                        </a:rPr>
                        <a:t>e</a:t>
                      </a:r>
                      <a:endParaRPr lang="en-US" sz="1800" b="0" i="0" u="none" strike="noStrike">
                        <a:solidFill>
                          <a:schemeClr val="bg2"/>
                        </a:solidFill>
                        <a:latin typeface="Arial"/>
                      </a:endParaRP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China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66 673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179 228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23,8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45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Shire plc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Ireland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66 615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67 035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91,9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46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Airbus Group NV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France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66 490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117 142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62,9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47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Teva Pharmaceutical Industries Limited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Israel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66 161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92 890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79,0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48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Roche Group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Switzerland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64 754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75 401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80,4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в порядке убывания стоимости иностранных активов (2016, млн. </a:t>
            </a:r>
            <a:r>
              <a:rPr lang="ru-RU" sz="2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долл</a:t>
            </a: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24,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11560" y="1556792"/>
          <a:ext cx="7920881" cy="4403920"/>
        </p:xfrm>
        <a:graphic>
          <a:graphicData uri="http://schemas.openxmlformats.org/drawingml/2006/table">
            <a:tbl>
              <a:tblPr/>
              <a:tblGrid>
                <a:gridCol w="507955"/>
                <a:gridCol w="2084333"/>
                <a:gridCol w="2304256"/>
                <a:gridCol w="1152128"/>
                <a:gridCol w="1094409"/>
                <a:gridCol w="777800"/>
              </a:tblGrid>
              <a:tr h="425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chemeClr val="bg2"/>
                          </a:solidFill>
                          <a:latin typeface="Arial"/>
                        </a:rPr>
                        <a:t>Home</a:t>
                      </a:r>
                      <a:endParaRPr lang="en-US" sz="1800" b="1" i="0" u="none" strike="noStrike" dirty="0">
                        <a:solidFill>
                          <a:schemeClr val="bg2"/>
                        </a:solidFill>
                        <a:latin typeface="Arial"/>
                      </a:endParaRP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TNI </a:t>
                      </a:r>
                      <a:b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</a:br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(Per cent)</a:t>
                      </a:r>
                      <a:endParaRPr lang="en-US" sz="1800" b="1" i="0" u="none" strike="noStrike">
                        <a:solidFill>
                          <a:schemeClr val="bg2"/>
                        </a:solidFill>
                        <a:latin typeface="Arial"/>
                      </a:endParaRP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795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Foreign</a:t>
                      </a:r>
                      <a:r>
                        <a:rPr lang="en-US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49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International Business Machines Corporation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States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63 897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117 470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69,6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50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Samsung Electronics Co., Ltd.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Korea, Republic of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63 704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217 714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55,1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51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Procter &amp; Gamble Co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States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62 718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127 136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52,4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52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Orange SA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France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62 623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99 787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51,3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53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Amazon.com, Inc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States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61 177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83 402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62,7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54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Nippon Telegraph &amp; Telephone Corporation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Japan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60 466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190 035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26,0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55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Statoil ASA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Norway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58 995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104 530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30,3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в порядке убывания стоимости иностранных активов (2016, млн. </a:t>
            </a:r>
            <a:r>
              <a:rPr lang="ru-RU" sz="2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долл</a:t>
            </a: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24,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11560" y="1556792"/>
          <a:ext cx="7920881" cy="4409470"/>
        </p:xfrm>
        <a:graphic>
          <a:graphicData uri="http://schemas.openxmlformats.org/drawingml/2006/table">
            <a:tbl>
              <a:tblPr/>
              <a:tblGrid>
                <a:gridCol w="507955"/>
                <a:gridCol w="2084333"/>
                <a:gridCol w="2304256"/>
                <a:gridCol w="1152128"/>
                <a:gridCol w="1094409"/>
                <a:gridCol w="777800"/>
              </a:tblGrid>
              <a:tr h="425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chemeClr val="bg2"/>
                          </a:solidFill>
                          <a:latin typeface="Arial"/>
                        </a:rPr>
                        <a:t>Home</a:t>
                      </a:r>
                      <a:endParaRPr lang="en-US" sz="1800" b="1" i="0" u="none" strike="noStrike" dirty="0">
                        <a:solidFill>
                          <a:schemeClr val="bg2"/>
                        </a:solidFill>
                        <a:latin typeface="Arial"/>
                      </a:endParaRP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TNI </a:t>
                      </a:r>
                      <a:b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</a:br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(Per cent)</a:t>
                      </a:r>
                      <a:endParaRPr lang="en-US" sz="1800" b="1" i="0" u="none" strike="noStrike">
                        <a:solidFill>
                          <a:schemeClr val="bg2"/>
                        </a:solidFill>
                        <a:latin typeface="Arial"/>
                      </a:endParaRP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795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Foreign</a:t>
                      </a:r>
                      <a:r>
                        <a:rPr lang="en-US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56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GlaxoSmithKline PLC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Kingdom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58 514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72 742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78,0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57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BASF SE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Germany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58 370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80 632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65,0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58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Lafargeholcim Ltd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Switzerland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54 886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73 381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74,9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59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Wal-Mart Stores Inc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States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54 734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198 825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29,3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60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Liberty Global plc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Kingdom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54 358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54 518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91,6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61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General Motors Co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States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53 687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221 690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32,7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62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ConocoPhillips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States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52 461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89772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52,0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430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63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Unilever PLC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Kingdom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52 356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59 480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81,4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64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Robert Bosch GmbH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Germany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51 200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86 302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68,3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4161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65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Mondelez International, Inc.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States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50 917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61 538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81,7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в порядке убывания стоимости иностранных активов (2016, млн. </a:t>
            </a:r>
            <a:r>
              <a:rPr lang="ru-RU" sz="2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долл</a:t>
            </a: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24,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11560" y="1556792"/>
          <a:ext cx="7920881" cy="4683790"/>
        </p:xfrm>
        <a:graphic>
          <a:graphicData uri="http://schemas.openxmlformats.org/drawingml/2006/table">
            <a:tbl>
              <a:tblPr/>
              <a:tblGrid>
                <a:gridCol w="507955"/>
                <a:gridCol w="2084333"/>
                <a:gridCol w="2304256"/>
                <a:gridCol w="1152128"/>
                <a:gridCol w="1094409"/>
                <a:gridCol w="777800"/>
              </a:tblGrid>
              <a:tr h="425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chemeClr val="bg2"/>
                          </a:solidFill>
                          <a:latin typeface="Arial"/>
                        </a:rPr>
                        <a:t>Home</a:t>
                      </a:r>
                      <a:endParaRPr lang="en-US" sz="1800" b="1" i="0" u="none" strike="noStrike" dirty="0">
                        <a:solidFill>
                          <a:schemeClr val="bg2"/>
                        </a:solidFill>
                        <a:latin typeface="Arial"/>
                      </a:endParaRP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TNI </a:t>
                      </a:r>
                      <a:b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</a:br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(Per cent)</a:t>
                      </a:r>
                      <a:endParaRPr lang="en-US" sz="1800" b="1" i="0" u="none" strike="noStrike">
                        <a:solidFill>
                          <a:schemeClr val="bg2"/>
                        </a:solidFill>
                        <a:latin typeface="Arial"/>
                      </a:endParaRP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795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Foreign</a:t>
                      </a:r>
                      <a:r>
                        <a:rPr lang="en-US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66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John Swire &amp; Sons Limited</a:t>
                      </a:r>
                      <a:r>
                        <a:rPr lang="en-US" sz="1800" b="0" i="0" u="none" strike="noStrike" baseline="30000">
                          <a:solidFill>
                            <a:schemeClr val="bg2"/>
                          </a:solidFill>
                          <a:latin typeface="Arial"/>
                        </a:rPr>
                        <a:t> e</a:t>
                      </a:r>
                      <a:endParaRPr lang="en-US" sz="1800" b="0" i="0" u="none" strike="noStrike">
                        <a:solidFill>
                          <a:schemeClr val="bg2"/>
                        </a:solidFill>
                        <a:latin typeface="Arial"/>
                      </a:endParaRP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Kingdom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50 491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50 562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98,8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40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67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AstraZeneca PLC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Kingdom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49 822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62 526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75,8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68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Renault SA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France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49 381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107 624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67,7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69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Schlumberger Ltd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States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48 561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77 956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66,9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40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70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Broadcom Limited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Singapore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48 413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49 966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96,4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71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Anglo American plc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Kingdom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48 216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50 149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96,0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40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72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Petronas - Petroliam Nasional Bhd </a:t>
                      </a:r>
                      <a:r>
                        <a:rPr lang="pt-BR" sz="1800" b="0" i="0" u="none" strike="noStrike" baseline="30000">
                          <a:solidFill>
                            <a:schemeClr val="bg2"/>
                          </a:solidFill>
                          <a:latin typeface="Arial"/>
                        </a:rPr>
                        <a:t>e</a:t>
                      </a:r>
                      <a:r>
                        <a:rPr lang="pt-BR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Malaysia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47 912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139 868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42,5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73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Marubeni Corporation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Japan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47 511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61 675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67,0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74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Repsol YPF SA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Spain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46 745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68 356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69,5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75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National Grid PLC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Kingdom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45 727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82 279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58,1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в порядке убывания стоимости иностранных активов (2016, млн. </a:t>
            </a:r>
            <a:r>
              <a:rPr lang="ru-RU" sz="2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долл</a:t>
            </a: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24,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11560" y="1556792"/>
          <a:ext cx="7920881" cy="4407620"/>
        </p:xfrm>
        <a:graphic>
          <a:graphicData uri="http://schemas.openxmlformats.org/drawingml/2006/table">
            <a:tbl>
              <a:tblPr/>
              <a:tblGrid>
                <a:gridCol w="507955"/>
                <a:gridCol w="2084333"/>
                <a:gridCol w="2304256"/>
                <a:gridCol w="1152128"/>
                <a:gridCol w="1094409"/>
                <a:gridCol w="777800"/>
              </a:tblGrid>
              <a:tr h="425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chemeClr val="bg2"/>
                          </a:solidFill>
                          <a:latin typeface="Arial"/>
                        </a:rPr>
                        <a:t>Home</a:t>
                      </a:r>
                      <a:endParaRPr lang="en-US" sz="1800" b="1" i="0" u="none" strike="noStrike" dirty="0">
                        <a:solidFill>
                          <a:schemeClr val="bg2"/>
                        </a:solidFill>
                        <a:latin typeface="Arial"/>
                      </a:endParaRP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TNI </a:t>
                      </a:r>
                      <a:b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</a:br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(Per cent)</a:t>
                      </a:r>
                      <a:endParaRPr lang="en-US" sz="1800" b="1" i="0" u="none" strike="noStrike">
                        <a:solidFill>
                          <a:schemeClr val="bg2"/>
                        </a:solidFill>
                        <a:latin typeface="Arial"/>
                      </a:endParaRP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795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Foreign</a:t>
                      </a:r>
                      <a:r>
                        <a:rPr lang="en-US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76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Christian Dior SA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France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45 489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69 839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76,5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77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Bayer AG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Germany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45 422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86 685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46,6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78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Nokia OYJ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Finland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44 674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47 329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94,4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79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Air </a:t>
                      </a:r>
                      <a:r>
                        <a:rPr lang="en-US" sz="1800" b="0" i="0" u="none" strike="noStrike" dirty="0" err="1">
                          <a:solidFill>
                            <a:schemeClr val="bg2"/>
                          </a:solidFill>
                          <a:latin typeface="Arial"/>
                        </a:rPr>
                        <a:t>Liquide</a:t>
                      </a:r>
                      <a:r>
                        <a:rPr lang="en-US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SA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France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44 155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46 503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84,2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80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British American Tobacco PLC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United Kingdom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44 007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48 969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84,9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402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81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China COSCO Shipping Corp Ltd </a:t>
                      </a:r>
                      <a:r>
                        <a:rPr lang="en-US" sz="1800" b="0" i="0" u="none" strike="noStrike" baseline="30000">
                          <a:solidFill>
                            <a:schemeClr val="bg2"/>
                          </a:solidFill>
                          <a:latin typeface="Arial"/>
                        </a:rPr>
                        <a:t>e</a:t>
                      </a:r>
                      <a:endParaRPr lang="en-US" sz="1800" b="0" i="0" u="none" strike="noStrike">
                        <a:solidFill>
                          <a:schemeClr val="bg2"/>
                        </a:solidFill>
                        <a:latin typeface="Arial"/>
                      </a:endParaRP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China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43 076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55 642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49,8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82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SAP SE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Germany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42 635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46 671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92,5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83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Technologies Corporation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States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42 473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89 706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53,0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84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Sumitomo Corporation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Japan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42 258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69 411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60,6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в порядке убывания стоимости иностранных активов (2016, млн. </a:t>
            </a:r>
            <a:r>
              <a:rPr lang="ru-RU" sz="2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долл</a:t>
            </a: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24,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11560" y="1556792"/>
          <a:ext cx="7920881" cy="4135150"/>
        </p:xfrm>
        <a:graphic>
          <a:graphicData uri="http://schemas.openxmlformats.org/drawingml/2006/table">
            <a:tbl>
              <a:tblPr/>
              <a:tblGrid>
                <a:gridCol w="507955"/>
                <a:gridCol w="2084333"/>
                <a:gridCol w="2304256"/>
                <a:gridCol w="1152128"/>
                <a:gridCol w="1094409"/>
                <a:gridCol w="777800"/>
              </a:tblGrid>
              <a:tr h="425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chemeClr val="bg2"/>
                          </a:solidFill>
                          <a:latin typeface="Arial"/>
                        </a:rPr>
                        <a:t>Home</a:t>
                      </a:r>
                      <a:endParaRPr lang="en-US" sz="1800" b="1" i="0" u="none" strike="noStrike" dirty="0">
                        <a:solidFill>
                          <a:schemeClr val="bg2"/>
                        </a:solidFill>
                        <a:latin typeface="Arial"/>
                      </a:endParaRP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TNI </a:t>
                      </a:r>
                      <a:b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</a:br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(Per cent)</a:t>
                      </a:r>
                      <a:endParaRPr lang="en-US" sz="1800" b="1" i="0" u="none" strike="noStrike">
                        <a:solidFill>
                          <a:schemeClr val="bg2"/>
                        </a:solidFill>
                        <a:latin typeface="Arial"/>
                      </a:endParaRP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795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Foreign</a:t>
                      </a:r>
                      <a:r>
                        <a:rPr lang="en-US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85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Imperial Brands PLC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Kingdom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42 245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42 423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79,1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86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Danone Groupe SA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France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41 855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46 325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90,5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87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RWE AG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Germany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41 791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80 533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45,1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88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Amgen Inc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United States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41 199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77 626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42,1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89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Schneider Electric SA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France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41 093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44 114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91,4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90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Hewlett-Packard Co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States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40 228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79 629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54,0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91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Alphabet Inc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States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39 672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167 497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33,3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92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Intel Corporation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States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39 392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113 327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54,3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93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Volvo AB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Sweden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37 948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44 020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86,8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94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WPP PLC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United Kingdom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37 765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42 561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88,4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в порядке убывания стоимости иностранных активов (2016, млн. </a:t>
            </a:r>
            <a:r>
              <a:rPr lang="ru-RU" sz="2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долл</a:t>
            </a: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24,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11560" y="1556792"/>
          <a:ext cx="7920881" cy="3304790"/>
        </p:xfrm>
        <a:graphic>
          <a:graphicData uri="http://schemas.openxmlformats.org/drawingml/2006/table">
            <a:tbl>
              <a:tblPr/>
              <a:tblGrid>
                <a:gridCol w="507955"/>
                <a:gridCol w="2084333"/>
                <a:gridCol w="2304256"/>
                <a:gridCol w="1152128"/>
                <a:gridCol w="1094409"/>
                <a:gridCol w="777800"/>
              </a:tblGrid>
              <a:tr h="425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 smtClean="0">
                          <a:solidFill>
                            <a:schemeClr val="bg2"/>
                          </a:solidFill>
                          <a:latin typeface="Arial"/>
                        </a:rPr>
                        <a:t>Home</a:t>
                      </a:r>
                      <a:endParaRPr lang="en-US" sz="1800" b="1" i="0" u="none" strike="noStrike" dirty="0">
                        <a:solidFill>
                          <a:schemeClr val="bg2"/>
                        </a:solidFill>
                        <a:latin typeface="Arial"/>
                      </a:endParaRP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TNI </a:t>
                      </a:r>
                      <a:b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</a:br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(Per cent)</a:t>
                      </a:r>
                      <a:endParaRPr lang="en-US" sz="1800" b="1" i="0" u="none" strike="noStrike">
                        <a:solidFill>
                          <a:schemeClr val="bg2"/>
                        </a:solidFill>
                        <a:latin typeface="Arial"/>
                      </a:endParaRP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795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Foreign</a:t>
                      </a:r>
                      <a:r>
                        <a:rPr lang="en-US" sz="1800" b="1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95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ITOCHU Corporation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Japan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37 697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72 633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46,3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96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E.ON AG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Germany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37 681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67 143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53,7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97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Sony Corporation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Japan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37 650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157 933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52,0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98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AP Moller - Maersk A/S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Denmark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37 610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61 118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73,0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99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Vale SA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Brazil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37 413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99 157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50,5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100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América Móvil SAB de CV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Mexico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37 158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chemeClr val="bg2"/>
                          </a:solidFill>
                          <a:latin typeface="Arial"/>
                        </a:rPr>
                        <a:t> 73 352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chemeClr val="bg2"/>
                          </a:solidFill>
                          <a:latin typeface="Arial"/>
                        </a:rPr>
                        <a:t>61,7</a:t>
                      </a:r>
                    </a:p>
                  </a:txBody>
                  <a:tcPr marL="1850" marR="1850" marT="18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Для сравнения: </a:t>
            </a:r>
            <a:b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ВВП и государственный бюджет РФ на 2018 год</a:t>
            </a: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 исходных данных: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http://www.consultant.ru/law/hotdocs/51739.html/,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628800"/>
            <a:ext cx="8064896" cy="4464496"/>
          </a:xfrm>
        </p:spPr>
        <p:txBody>
          <a:bodyPr/>
          <a:lstStyle/>
          <a:p>
            <a:pPr>
              <a:lnSpc>
                <a:spcPct val="80000"/>
              </a:lnSpc>
              <a:buClrTx/>
              <a:buSzPct val="120000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Согласно Федеральному закону №362-ФЗ от 05.12.2017 г.: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Прогнозируемый объём ВВП РФ на 2018 г. составит 97 462 млрд. руб., по курсу на 08.03.16 г. (56,50 руб./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$)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это 1725 млрд. долл.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Доходы федерального бюджета РФ составят 15 258 млрд. руб., это 270 млрд. долл.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Расходы федерального бюджета РФ на 2018 г. запланированы в сумме 16 529 млрд. руб., это 293 млрд. долл.</a:t>
            </a: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Российские ТНК не попадают в ТОП-100</a:t>
            </a: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2060848"/>
            <a:ext cx="8064896" cy="4032448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Крупнейшие российские ТНК (ОАО «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Лукойл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» и ЗАО «Газпром») не попадают в ТОП-100 мировых ТНК с точки зрения активов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Определённый интерес представляют сравнения с точки зрения численности занятых и продаж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Для развивающихся стран и стран с переходной экономикой ООН ведёт особый список ТОП-100 ТНК</a:t>
            </a: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Российские ТНК не попадают в ТОП-100</a:t>
            </a: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51520" y="1556792"/>
          <a:ext cx="8712965" cy="4248473"/>
        </p:xfrm>
        <a:graphic>
          <a:graphicData uri="http://schemas.openxmlformats.org/drawingml/2006/table">
            <a:tbl>
              <a:tblPr/>
              <a:tblGrid>
                <a:gridCol w="1427124"/>
                <a:gridCol w="1165163"/>
                <a:gridCol w="1368152"/>
                <a:gridCol w="1296144"/>
                <a:gridCol w="1152128"/>
                <a:gridCol w="1195769"/>
                <a:gridCol w="1108485"/>
              </a:tblGrid>
              <a:tr h="5458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Sales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Employment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19403">
                <a:tc>
                  <a:txBody>
                    <a:bodyPr/>
                    <a:lstStyle/>
                    <a:p>
                      <a:pPr algn="ctr" fontAlgn="ctr"/>
                      <a:endParaRPr lang="en-US" sz="2400" b="1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Foreign 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Foreign 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smtClean="0">
                          <a:solidFill>
                            <a:srgbClr val="080808"/>
                          </a:solidFill>
                          <a:latin typeface="Arial"/>
                        </a:rPr>
                        <a:t>Foreign </a:t>
                      </a:r>
                      <a:endParaRPr lang="en-US" sz="2400" b="0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58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80808"/>
                          </a:solidFill>
                          <a:latin typeface="Arial"/>
                        </a:rPr>
                        <a:t>Shell </a:t>
                      </a:r>
                      <a:endParaRPr lang="en-US" sz="2400" b="0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349 720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411 275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152 018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233 591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67 000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92 000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5458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80808"/>
                          </a:solidFill>
                          <a:latin typeface="Arial"/>
                        </a:rPr>
                        <a:t>Toyota</a:t>
                      </a:r>
                      <a:endParaRPr lang="en-US" sz="2400" b="0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303 678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435 958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173 529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254 753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148 941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348 877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5458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err="1" smtClean="0">
                          <a:solidFill>
                            <a:srgbClr val="080808"/>
                          </a:solidFill>
                          <a:latin typeface="Arial"/>
                        </a:rPr>
                        <a:t>Lukoil</a:t>
                      </a:r>
                      <a:endParaRPr lang="en-US" sz="2400" b="0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19 942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67 754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59 362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93 726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33 642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160 200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5814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err="1" smtClean="0">
                          <a:solidFill>
                            <a:srgbClr val="080808"/>
                          </a:solidFill>
                          <a:latin typeface="Arial"/>
                        </a:rPr>
                        <a:t>Gazprom</a:t>
                      </a:r>
                      <a:endParaRPr lang="en-US" sz="2400" b="0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13 337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230 119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67 644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99 072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26 800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462 400</a:t>
                      </a:r>
                    </a:p>
                  </a:txBody>
                  <a:tcPr marL="6210" marR="6210" marT="621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</a:t>
            </a:r>
            <a:r>
              <a:rPr kumimoji="1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исходных</a:t>
            </a:r>
            <a:r>
              <a:rPr kumimoji="1" lang="ru-RU" sz="1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данных</a:t>
            </a: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24,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Annex Table 25,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6021288"/>
            <a:ext cx="8064896" cy="360040"/>
          </a:xfrm>
        </p:spPr>
        <p:txBody>
          <a:bodyPr/>
          <a:lstStyle/>
          <a:p>
            <a:pPr>
              <a:lnSpc>
                <a:spcPct val="80000"/>
              </a:lnSpc>
              <a:buClrTx/>
              <a:buSzPct val="120000"/>
            </a:pPr>
            <a:r>
              <a:rPr lang="ru-RU" sz="1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Активы и продажи – в миллионах долларов, количество работников – в единицах</a:t>
            </a:r>
          </a:p>
          <a:p>
            <a:pPr>
              <a:lnSpc>
                <a:spcPct val="80000"/>
              </a:lnSpc>
              <a:buFont typeface="Wingdings" pitchFamily="2" charset="2"/>
              <a:buChar char="q"/>
            </a:pPr>
            <a:endParaRPr lang="nl-NL" sz="1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развивающихся стран по иностранным активам (2015, млн. долл.)</a:t>
            </a:r>
            <a:endParaRPr lang="nl-NL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83568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1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1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1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</a:t>
            </a:r>
            <a:r>
              <a:rPr kumimoji="1" lang="ru-RU" sz="11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  <a:r>
              <a:rPr kumimoji="1" lang="en-US" sz="11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kumimoji="1" lang="en-US" sz="11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1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1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23528" y="1556792"/>
          <a:ext cx="8496946" cy="4369200"/>
        </p:xfrm>
        <a:graphic>
          <a:graphicData uri="http://schemas.openxmlformats.org/drawingml/2006/table">
            <a:tbl>
              <a:tblPr/>
              <a:tblGrid>
                <a:gridCol w="395206"/>
                <a:gridCol w="1837042"/>
                <a:gridCol w="1584176"/>
                <a:gridCol w="1368152"/>
                <a:gridCol w="1656184"/>
                <a:gridCol w="1656186"/>
              </a:tblGrid>
              <a:tr h="40482">
                <a:tc rowSpan="2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Home economy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Industry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Foreign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CK Hutchison Holdings Limited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Hong Kong, 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Retail Trade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118 250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133 280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China National Offshore Oil Corp (CNOOC)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Mining, quarrying and petroleum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66 673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179 228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Hon Hai Precision Industries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Taiwan Province of 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Electronic components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64 040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70 244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Samsung Electronics Co</a:t>
                      </a:r>
                      <a:r>
                        <a:rPr lang="en-US" sz="2000" b="0" i="0" u="none" strike="noStrike" dirty="0" smtClean="0">
                          <a:solidFill>
                            <a:srgbClr val="080808"/>
                          </a:solidFill>
                          <a:latin typeface="Arial"/>
                        </a:rPr>
                        <a:t>.</a:t>
                      </a:r>
                      <a:endParaRPr lang="en-US" sz="2000" b="0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Korea, Republic of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err="1" smtClean="0">
                          <a:solidFill>
                            <a:srgbClr val="080808"/>
                          </a:solidFill>
                          <a:latin typeface="Arial"/>
                        </a:rPr>
                        <a:t>Communi</a:t>
                      </a:r>
                      <a:r>
                        <a:rPr lang="ru-RU" sz="1800" b="0" i="0" u="none" strike="noStrike" dirty="0" smtClean="0">
                          <a:solidFill>
                            <a:srgbClr val="080808"/>
                          </a:solidFill>
                          <a:latin typeface="Arial"/>
                        </a:rPr>
                        <a:t>-</a:t>
                      </a:r>
                      <a:r>
                        <a:rPr lang="en-US" sz="1800" b="0" i="0" u="none" strike="noStrike" dirty="0" err="1" smtClean="0">
                          <a:solidFill>
                            <a:srgbClr val="080808"/>
                          </a:solidFill>
                          <a:latin typeface="Arial"/>
                        </a:rPr>
                        <a:t>cations</a:t>
                      </a:r>
                      <a:r>
                        <a:rPr lang="en-US" sz="1800" b="0" i="0" u="none" strike="noStrike" dirty="0" smtClean="0">
                          <a:solidFill>
                            <a:srgbClr val="080808"/>
                          </a:solidFill>
                          <a:latin typeface="Arial"/>
                        </a:rPr>
                        <a:t> </a:t>
                      </a:r>
                      <a:r>
                        <a:rPr lang="en-US" sz="18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equipment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62 294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205 860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развивающихся стран по иностранным активам (2015, млн. долл.)</a:t>
            </a:r>
            <a:endParaRPr lang="nl-NL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23528" y="1556792"/>
          <a:ext cx="8496946" cy="4552080"/>
        </p:xfrm>
        <a:graphic>
          <a:graphicData uri="http://schemas.openxmlformats.org/drawingml/2006/table">
            <a:tbl>
              <a:tblPr/>
              <a:tblGrid>
                <a:gridCol w="395206"/>
                <a:gridCol w="1837042"/>
                <a:gridCol w="1584176"/>
                <a:gridCol w="1368152"/>
                <a:gridCol w="1656184"/>
                <a:gridCol w="1656186"/>
              </a:tblGrid>
              <a:tr h="40482">
                <a:tc rowSpan="2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Home economy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Industry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Foreign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Petronas - Petroliam Nasional Bhd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Malaysia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Mining, quarrying and petroleum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47 912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139 868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China COSCO Shipping Corp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Transport and storage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43 076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55 642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Vale SA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Brazil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Mining, quarrying and petroleum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35 338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87 251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China Minmetals Corp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Metals and metal products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35 165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107 933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развивающихся стран по иностранным активам (2015, млн. долл.)</a:t>
            </a:r>
            <a:endParaRPr lang="nl-NL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23528" y="1556792"/>
          <a:ext cx="8496946" cy="4645280"/>
        </p:xfrm>
        <a:graphic>
          <a:graphicData uri="http://schemas.openxmlformats.org/drawingml/2006/table">
            <a:tbl>
              <a:tblPr/>
              <a:tblGrid>
                <a:gridCol w="395206"/>
                <a:gridCol w="1837042"/>
                <a:gridCol w="1584176"/>
                <a:gridCol w="1368152"/>
                <a:gridCol w="1656184"/>
                <a:gridCol w="1656186"/>
              </a:tblGrid>
              <a:tr h="40482">
                <a:tc rowSpan="2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Home economy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Industry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Foreign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América Móvil SAB de CV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Mexico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Telecommunications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34 480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74 624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Tata Motors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India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Motor Vehicles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30 589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40 646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11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Cemex S.A.B. de C.V.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Mexico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Stone, Clay, Glass, and Concrete Products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26 830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31 212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12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Hanwha Corporation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Korea, Republic of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Wholesale Trade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26 326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123 783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13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China State Construction Engineering Corp Ltd (CSCEC)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Construction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25 472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165 740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развивающихся стран по иностранным активам (2015, млн. долл.)</a:t>
            </a:r>
            <a:endParaRPr lang="nl-NL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23528" y="1556792"/>
          <a:ext cx="8496946" cy="4277760"/>
        </p:xfrm>
        <a:graphic>
          <a:graphicData uri="http://schemas.openxmlformats.org/drawingml/2006/table">
            <a:tbl>
              <a:tblPr/>
              <a:tblGrid>
                <a:gridCol w="395206"/>
                <a:gridCol w="1837042"/>
                <a:gridCol w="1584176"/>
                <a:gridCol w="1368152"/>
                <a:gridCol w="1656184"/>
                <a:gridCol w="1656186"/>
              </a:tblGrid>
              <a:tr h="40482">
                <a:tc rowSpan="2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Home economy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Industry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Foreign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Singapore Telecommunications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Singapore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Telecommunications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25 309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32 410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15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New World Development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Hong Kong, 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Construction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24 990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51 345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16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Formosa Plastics Group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Taiwan Province of 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Chemicals and Allied Products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24 490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102 732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17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err="1">
                          <a:solidFill>
                            <a:srgbClr val="080808"/>
                          </a:solidFill>
                          <a:latin typeface="Arial"/>
                        </a:rPr>
                        <a:t>Tencent</a:t>
                      </a:r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Holdings Limited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Computer and Data Processing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24 086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47 308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развивающихся стран по иностранным активам (2015, млн. долл.)</a:t>
            </a:r>
            <a:endParaRPr lang="nl-NL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23528" y="1556792"/>
          <a:ext cx="8496946" cy="4094880"/>
        </p:xfrm>
        <a:graphic>
          <a:graphicData uri="http://schemas.openxmlformats.org/drawingml/2006/table">
            <a:tbl>
              <a:tblPr/>
              <a:tblGrid>
                <a:gridCol w="395206"/>
                <a:gridCol w="1837042"/>
                <a:gridCol w="1584176"/>
                <a:gridCol w="1368152"/>
                <a:gridCol w="1656184"/>
                <a:gridCol w="1656186"/>
              </a:tblGrid>
              <a:tr h="40482">
                <a:tc rowSpan="2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Home economy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Industry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Foreign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18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Oil and Natural Gas Corp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India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Mining, quarrying and petroleum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23 921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53 765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19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China National Chemical Corporation (</a:t>
                      </a:r>
                      <a:r>
                        <a:rPr lang="en-US" sz="2000" b="0" i="0" u="none" strike="noStrike" dirty="0" err="1">
                          <a:solidFill>
                            <a:srgbClr val="080808"/>
                          </a:solidFill>
                          <a:latin typeface="Arial"/>
                        </a:rPr>
                        <a:t>ChemChina</a:t>
                      </a:r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)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Chemicals and Allied Products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23 795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51 382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Hyundai Motor Company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Korea, Republic of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Motor Vehicles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23 450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140 568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21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Sabic - Saudi Basic Industries Corp.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Saudi Arabia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Chemicals and Allied Products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22 870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87 525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развивающихся стран по иностранным активам (2015, млн. долл.)</a:t>
            </a:r>
            <a:endParaRPr lang="nl-NL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23528" y="1556792"/>
          <a:ext cx="8496946" cy="4340480"/>
        </p:xfrm>
        <a:graphic>
          <a:graphicData uri="http://schemas.openxmlformats.org/drawingml/2006/table">
            <a:tbl>
              <a:tblPr/>
              <a:tblGrid>
                <a:gridCol w="395206"/>
                <a:gridCol w="1837042"/>
                <a:gridCol w="1584176"/>
                <a:gridCol w="1368152"/>
                <a:gridCol w="1656184"/>
                <a:gridCol w="1656186"/>
              </a:tblGrid>
              <a:tr h="40482">
                <a:tc rowSpan="2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Home economy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Industry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Foreign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22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China National Petroleum Corp (CNPC)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Mining, quarrying and petroleum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22 168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622 018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23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Sinopec - China Petrochemical Corporation</a:t>
                      </a:r>
                      <a:r>
                        <a:rPr lang="it-IT" sz="2000" b="0" i="0" u="none" strike="noStrike" baseline="30000">
                          <a:solidFill>
                            <a:srgbClr val="080808"/>
                          </a:solidFill>
                          <a:latin typeface="Arial"/>
                        </a:rPr>
                        <a:t> e</a:t>
                      </a:r>
                      <a:endParaRPr lang="it-IT" sz="2000" b="0" i="0" u="none" strike="noStrike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Petroleum Refining and Related Industries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21 943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362 873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24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Legend Holdings Corporation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Computer Equipment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21 164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47 220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25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CapitaLand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Singapore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Construction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20 763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33 227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26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Sun Hung Kai Properties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Hong Kong, 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Construction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20 565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77 949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развивающихся стран по иностранным активам (2015, млн. долл.)</a:t>
            </a:r>
            <a:endParaRPr lang="nl-NL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23528" y="1556792"/>
          <a:ext cx="8496946" cy="4584320"/>
        </p:xfrm>
        <a:graphic>
          <a:graphicData uri="http://schemas.openxmlformats.org/drawingml/2006/table">
            <a:tbl>
              <a:tblPr/>
              <a:tblGrid>
                <a:gridCol w="395206"/>
                <a:gridCol w="1837042"/>
                <a:gridCol w="1584176"/>
                <a:gridCol w="1368152"/>
                <a:gridCol w="1656184"/>
                <a:gridCol w="1656186"/>
              </a:tblGrid>
              <a:tr h="40482">
                <a:tc rowSpan="2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Home economy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Industry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Foreign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27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Wilmar International Limited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Singapore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Food &amp; beverages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20 548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36 926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28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Lukoil OAO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Russian Federation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Petroleum Refining and </a:t>
                      </a:r>
                      <a:r>
                        <a:rPr lang="en-US" sz="1600" b="0" i="0" u="none" strike="noStrike" dirty="0" smtClean="0">
                          <a:solidFill>
                            <a:srgbClr val="080808"/>
                          </a:solidFill>
                          <a:latin typeface="Arial"/>
                        </a:rPr>
                        <a:t>Related</a:t>
                      </a:r>
                      <a:endParaRPr lang="en-US" sz="1600" b="0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19 942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67 754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29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Ooredoo QSC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Qatar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Telecommunications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19 429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25 866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30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Etisalat - Emirates Telecom Corp.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United Arab Emirates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Telecommunications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19 359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34 926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31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Jardine Matheson Holdings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Hong Kong, 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Wholesale Trade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18 809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66 581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развивающихся стран по иностранным активам (2015, млн. долл.)</a:t>
            </a:r>
            <a:endParaRPr lang="nl-NL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95536" y="1844824"/>
          <a:ext cx="8496946" cy="3974720"/>
        </p:xfrm>
        <a:graphic>
          <a:graphicData uri="http://schemas.openxmlformats.org/drawingml/2006/table">
            <a:tbl>
              <a:tblPr/>
              <a:tblGrid>
                <a:gridCol w="395206"/>
                <a:gridCol w="1837042"/>
                <a:gridCol w="1584176"/>
                <a:gridCol w="1368152"/>
                <a:gridCol w="1656184"/>
                <a:gridCol w="1656186"/>
              </a:tblGrid>
              <a:tr h="40482">
                <a:tc rowSpan="2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Home economy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Industry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Foreign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32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Fosun International Limited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Metals and metal products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18 193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62 820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33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Lenovo Group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Computer Equipment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17 869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24 933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34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Sinochem Group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Mining, quarrying and petroleum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17 676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54 682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35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err="1">
                          <a:solidFill>
                            <a:srgbClr val="080808"/>
                          </a:solidFill>
                          <a:latin typeface="Arial"/>
                        </a:rPr>
                        <a:t>Genting</a:t>
                      </a:r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rgbClr val="080808"/>
                          </a:solidFill>
                          <a:latin typeface="Arial"/>
                        </a:rPr>
                        <a:t>Bhd</a:t>
                      </a:r>
                      <a:endParaRPr lang="en-US" sz="2000" b="0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Malaysia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Hotels and restaurants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17 055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20 734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36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First Pacific Company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Hong Kong, 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Food &amp; beverages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16 425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17 199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развивающихся стран по иностранным активам (2015, млн. долл.)</a:t>
            </a:r>
            <a:endParaRPr lang="nl-NL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23528" y="1556792"/>
          <a:ext cx="8496946" cy="4462400"/>
        </p:xfrm>
        <a:graphic>
          <a:graphicData uri="http://schemas.openxmlformats.org/drawingml/2006/table">
            <a:tbl>
              <a:tblPr/>
              <a:tblGrid>
                <a:gridCol w="395206"/>
                <a:gridCol w="1837042"/>
                <a:gridCol w="1584176"/>
                <a:gridCol w="1368152"/>
                <a:gridCol w="1656184"/>
                <a:gridCol w="1656186"/>
              </a:tblGrid>
              <a:tr h="40482">
                <a:tc rowSpan="2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Home economy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Industry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Foreign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37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Abu Dhabi National Energy Co PJSC (TAQA)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United Arab Emirates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Electricity, gas and water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16 208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29 617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38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POSCO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Korea, Republic of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Metals and metal products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15 161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68 350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39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Noble Group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Hong Kong, 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Wholesale Trade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14 863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17 052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40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Tata Steel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India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Metals and metal products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14 641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26 815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41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YTL Corporation Bhd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Malaysia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Construction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14 412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17 691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развивающихся стран по иностранным активам (2015, млн. долл.)</a:t>
            </a:r>
            <a:endParaRPr lang="nl-NL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23528" y="1556792"/>
          <a:ext cx="8496946" cy="4464160"/>
        </p:xfrm>
        <a:graphic>
          <a:graphicData uri="http://schemas.openxmlformats.org/drawingml/2006/table">
            <a:tbl>
              <a:tblPr/>
              <a:tblGrid>
                <a:gridCol w="395206"/>
                <a:gridCol w="1837042"/>
                <a:gridCol w="1584176"/>
                <a:gridCol w="1368152"/>
                <a:gridCol w="1656184"/>
                <a:gridCol w="1656186"/>
              </a:tblGrid>
              <a:tr h="40482">
                <a:tc rowSpan="2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Home economy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Industry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Foreign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42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Naspers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South Africa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Telecommunications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14 237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16 723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43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Dalian Wanda Group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Construction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13 912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139 115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44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JBS SA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Brazil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Agriculture, forestry, &amp; fishing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13 787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30 932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45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DP World Limited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United Arab Emirates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Transport and storage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13 742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20 259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46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Sasol Limited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South Africa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Chemicals and Allied Products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13 402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30 370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47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Quanta Computer Inc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Taiwan Province of 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Computer Equipment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13 367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16 176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развивающихся стран по иностранным активам (2015, млн. долл.)</a:t>
            </a:r>
            <a:endParaRPr lang="nl-NL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23528" y="1556792"/>
          <a:ext cx="8496946" cy="4464160"/>
        </p:xfrm>
        <a:graphic>
          <a:graphicData uri="http://schemas.openxmlformats.org/drawingml/2006/table">
            <a:tbl>
              <a:tblPr/>
              <a:tblGrid>
                <a:gridCol w="395206"/>
                <a:gridCol w="1837042"/>
                <a:gridCol w="1584176"/>
                <a:gridCol w="1368152"/>
                <a:gridCol w="1656184"/>
                <a:gridCol w="1656186"/>
              </a:tblGrid>
              <a:tr h="40482">
                <a:tc rowSpan="2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Home economy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Industry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Foreign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42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Naspers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South Africa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Telecommunications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14 237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16 723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43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Dalian Wanda Group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Construction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13 912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139 115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44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JBS SA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Brazil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Agriculture, forestry, &amp; fishing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13 787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30 932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45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DP World Limited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United Arab Emirates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Transport and storage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13 742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20 259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46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Sasol Limited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South Africa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Chemicals and Allied Products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13 402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30 370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47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Quanta Computer Inc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Taiwan Province of 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Computer Equipment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13 367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16 176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развивающихся стран по иностранным активам (2015, млн. долл.)</a:t>
            </a:r>
            <a:endParaRPr lang="nl-NL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23528" y="1556792"/>
          <a:ext cx="8496946" cy="4464160"/>
        </p:xfrm>
        <a:graphic>
          <a:graphicData uri="http://schemas.openxmlformats.org/drawingml/2006/table">
            <a:tbl>
              <a:tblPr/>
              <a:tblGrid>
                <a:gridCol w="395206"/>
                <a:gridCol w="1837042"/>
                <a:gridCol w="1584176"/>
                <a:gridCol w="1368152"/>
                <a:gridCol w="1656184"/>
                <a:gridCol w="1656186"/>
              </a:tblGrid>
              <a:tr h="40482">
                <a:tc rowSpan="2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Home economy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Industry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Foreign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48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Gazprom JSC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Russian Federation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Mining, quarrying and petroleum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13 337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230 119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49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Shangri-La Asia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Hong Kong, 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Hotels and restaurants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13 047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13 285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50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err="1">
                          <a:solidFill>
                            <a:srgbClr val="080808"/>
                          </a:solidFill>
                          <a:latin typeface="Arial"/>
                        </a:rPr>
                        <a:t>Bharti</a:t>
                      </a:r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</a:t>
                      </a:r>
                      <a:r>
                        <a:rPr lang="en-US" sz="2000" b="0" i="0" u="none" strike="noStrike" dirty="0" err="1">
                          <a:solidFill>
                            <a:srgbClr val="080808"/>
                          </a:solidFill>
                          <a:latin typeface="Arial"/>
                        </a:rPr>
                        <a:t>Airtel</a:t>
                      </a:r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Limited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India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Telecommunications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12 527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34 070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51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Fomento Economico Mexicano SAB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Mexico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Food &amp; beverages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11 985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23 561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52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Gerdau SA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Brazil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Metals and metal products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11 941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17 699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53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MTN Group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South Africa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Telecommunications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11 634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20 156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развивающихся стран по иностранным активам (2015, млн. долл.)</a:t>
            </a:r>
            <a:endParaRPr lang="nl-NL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23528" y="1556792"/>
          <a:ext cx="8496946" cy="4708000"/>
        </p:xfrm>
        <a:graphic>
          <a:graphicData uri="http://schemas.openxmlformats.org/drawingml/2006/table">
            <a:tbl>
              <a:tblPr/>
              <a:tblGrid>
                <a:gridCol w="395206"/>
                <a:gridCol w="1837042"/>
                <a:gridCol w="1584176"/>
                <a:gridCol w="1368152"/>
                <a:gridCol w="1656184"/>
                <a:gridCol w="1656186"/>
              </a:tblGrid>
              <a:tr h="40482">
                <a:tc rowSpan="2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Home economy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Industry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Foreign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54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Hindalco Industries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India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Metals and metal products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11 162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21 155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55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Infosys Limited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India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Computer and Data Processing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11 116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11 379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56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China Mobile Limited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Telecommunications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11 008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220 167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57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CLP Holdings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Hong Kong, 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Electricity, gas and water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10 823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26 317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58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Tata Consultancy Services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India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Computer and Data Processing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10 818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13 448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59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Doosan Corp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Korea, Republic of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Electronic components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10 730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26 824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развивающихся стран по иностранным активам (2015, млн. долл.)</a:t>
            </a:r>
            <a:endParaRPr lang="nl-NL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23528" y="1556792"/>
          <a:ext cx="8496946" cy="4279520"/>
        </p:xfrm>
        <a:graphic>
          <a:graphicData uri="http://schemas.openxmlformats.org/drawingml/2006/table">
            <a:tbl>
              <a:tblPr/>
              <a:tblGrid>
                <a:gridCol w="395206"/>
                <a:gridCol w="1837042"/>
                <a:gridCol w="1584176"/>
                <a:gridCol w="1368152"/>
                <a:gridCol w="1656184"/>
                <a:gridCol w="1656186"/>
              </a:tblGrid>
              <a:tr h="40482">
                <a:tc rowSpan="2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Home economy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Industry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Foreign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60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Axiata Group Bhd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Malaysia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Telecommunications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10 613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13 011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61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Flex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Singapore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Electronic components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10 570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12 385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62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Mobile Telecommunications Company KSC (Zain)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Kuwait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Telecommunications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10 541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11 512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63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Sonatrach </a:t>
                      </a:r>
                      <a:r>
                        <a:rPr lang="en-US" sz="2000" b="0" i="0" u="none" strike="noStrike" baseline="30000">
                          <a:solidFill>
                            <a:srgbClr val="080808"/>
                          </a:solidFill>
                          <a:latin typeface="Arial"/>
                        </a:rPr>
                        <a:t>e</a:t>
                      </a:r>
                      <a:endParaRPr lang="en-US" sz="2000" b="0" i="0" u="none" strike="noStrike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Algeria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Mining, quarrying and petroleum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10 383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103 830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64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Broadcom Limited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Singapore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Electronic components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10 287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10 592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развивающихся стран по иностранным активам (2015, млн. долл.)</a:t>
            </a:r>
            <a:endParaRPr lang="nl-NL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23528" y="1556792"/>
          <a:ext cx="8496946" cy="4706240"/>
        </p:xfrm>
        <a:graphic>
          <a:graphicData uri="http://schemas.openxmlformats.org/drawingml/2006/table">
            <a:tbl>
              <a:tblPr/>
              <a:tblGrid>
                <a:gridCol w="395206"/>
                <a:gridCol w="1837042"/>
                <a:gridCol w="1584176"/>
                <a:gridCol w="1368152"/>
                <a:gridCol w="1656184"/>
                <a:gridCol w="1656186"/>
              </a:tblGrid>
              <a:tr h="40482">
                <a:tc rowSpan="2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Home economy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Industry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Foreign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65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China Electronic Information Industry Group Co., Ltd. (CEC)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Computer and Data Processing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10 239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38 205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66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Cofco Corp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Food &amp; beverages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10 195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70 682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67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Keppel Corp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Singapore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Other Transportation Equipment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9 935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20 423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68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San Miguel Corp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Philippines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Food &amp; beverages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9 922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26 599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69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Petroleo Brasileiro SA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Brazil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Mining, quarrying and petroleum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9 899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227 284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развивающихся стран по иностранным активам (2015, млн. долл.)</a:t>
            </a:r>
            <a:endParaRPr lang="nl-NL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23528" y="1556792"/>
          <a:ext cx="8496946" cy="4462400"/>
        </p:xfrm>
        <a:graphic>
          <a:graphicData uri="http://schemas.openxmlformats.org/drawingml/2006/table">
            <a:tbl>
              <a:tblPr/>
              <a:tblGrid>
                <a:gridCol w="395206"/>
                <a:gridCol w="1837042"/>
                <a:gridCol w="1584176"/>
                <a:gridCol w="1368152"/>
                <a:gridCol w="1656184"/>
                <a:gridCol w="1656186"/>
              </a:tblGrid>
              <a:tr h="40482">
                <a:tc rowSpan="2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Home economy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Industry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Foreign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70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WH Group Limited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Hong Kong, 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Agriculture, forestry, &amp; fishing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9 573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14 301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71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Reliance Industries Limited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India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Petroleum Refining and Related Industries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9 293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92 484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72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Grupo Bimbo SAB de CV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Mexico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Food &amp; beverages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9 014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11 491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73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Sime Darby Bhd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Malaysia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Wholesale Trade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8 819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16 508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74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Pou Chen Corp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Taiwan Province of 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Textiles, clothing and leather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8 442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8 540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развивающихся стран по иностранным активам (2015, млн. долл.)</a:t>
            </a:r>
            <a:endParaRPr lang="nl-NL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23528" y="1556792"/>
          <a:ext cx="8496946" cy="4584320"/>
        </p:xfrm>
        <a:graphic>
          <a:graphicData uri="http://schemas.openxmlformats.org/drawingml/2006/table">
            <a:tbl>
              <a:tblPr/>
              <a:tblGrid>
                <a:gridCol w="395206"/>
                <a:gridCol w="1837042"/>
                <a:gridCol w="1584176"/>
                <a:gridCol w="1368152"/>
                <a:gridCol w="1656184"/>
                <a:gridCol w="1656186"/>
              </a:tblGrid>
              <a:tr h="40482">
                <a:tc rowSpan="2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Home economy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Industry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Foreign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75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Mediclinic International PLC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South Africa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Health care services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8 290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9 419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76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Petróleos de Venezuela SA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Venezuela, Bolivarian Republic of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Mining, quarrying and petroleum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8 122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201 943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77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Golden Agri-Resources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Singapore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Food &amp; beverages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8 036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8 036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78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Olam International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Singapore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Food &amp; beverages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7 191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14 683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79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Wistron Corp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Taiwan Province of 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Computer Equipment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7 183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8 837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развивающихся стран по иностранным активам (2015, млн. долл.)</a:t>
            </a:r>
            <a:endParaRPr lang="nl-NL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23528" y="1556792"/>
          <a:ext cx="8496946" cy="4460640"/>
        </p:xfrm>
        <a:graphic>
          <a:graphicData uri="http://schemas.openxmlformats.org/drawingml/2006/table">
            <a:tbl>
              <a:tblPr/>
              <a:tblGrid>
                <a:gridCol w="395206"/>
                <a:gridCol w="1837042"/>
                <a:gridCol w="1584176"/>
                <a:gridCol w="1368152"/>
                <a:gridCol w="1656184"/>
                <a:gridCol w="1656186"/>
              </a:tblGrid>
              <a:tr h="40482">
                <a:tc rowSpan="2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Home economy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Industry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Foreign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80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China Communications Construction Company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Construction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7 131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112 721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81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Galaxy Entertainment Group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Hong Kong, 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Hotels and restaurants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7 049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7 142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82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Ternium SA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Argentina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Metals and metal products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6 982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8 063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83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Shenzhen International Holdings Limited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Hong Kong, 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Transport and storage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6 889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7 612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развивающихся стран по иностранным активам (2015, млн. долл.)</a:t>
            </a:r>
            <a:endParaRPr lang="nl-NL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23528" y="1556792"/>
          <a:ext cx="8496946" cy="4582560"/>
        </p:xfrm>
        <a:graphic>
          <a:graphicData uri="http://schemas.openxmlformats.org/drawingml/2006/table">
            <a:tbl>
              <a:tblPr/>
              <a:tblGrid>
                <a:gridCol w="395206"/>
                <a:gridCol w="1837042"/>
                <a:gridCol w="1584176"/>
                <a:gridCol w="1368152"/>
                <a:gridCol w="1656184"/>
                <a:gridCol w="1656186"/>
              </a:tblGrid>
              <a:tr h="40482">
                <a:tc rowSpan="2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Home economy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Industry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Foreign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84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Aspen Pharmacare Holdings Limited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South Africa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Pharmaceuticals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6 712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8 298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85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Alfa, S.A.B. de C.V.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Mexico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Metals and metal products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6 694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15 351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86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Sembcorp Industries Limited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Singapore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Electricity, gas and water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6 638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14 064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87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China Resources Beer </a:t>
                      </a:r>
                      <a:r>
                        <a:rPr lang="en-US" sz="2000" b="0" i="0" u="none" strike="noStrike" dirty="0" smtClean="0">
                          <a:solidFill>
                            <a:srgbClr val="080808"/>
                          </a:solidFill>
                          <a:latin typeface="Arial"/>
                        </a:rPr>
                        <a:t>Company </a:t>
                      </a:r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Limited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Hong Kong, 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Retail Trade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6 586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6 587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развивающихся стран по иностранным активам (2015, млн. долл.)</a:t>
            </a:r>
            <a:endParaRPr lang="nl-NL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23528" y="1556792"/>
          <a:ext cx="8496946" cy="4584320"/>
        </p:xfrm>
        <a:graphic>
          <a:graphicData uri="http://schemas.openxmlformats.org/drawingml/2006/table">
            <a:tbl>
              <a:tblPr/>
              <a:tblGrid>
                <a:gridCol w="395206"/>
                <a:gridCol w="1837042"/>
                <a:gridCol w="1584176"/>
                <a:gridCol w="1368152"/>
                <a:gridCol w="1656184"/>
                <a:gridCol w="1656186"/>
              </a:tblGrid>
              <a:tr h="40482">
                <a:tc rowSpan="2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Home economy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Industry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Foreign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88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Guangdong Investment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Hong Kong, 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Electricity, gas and water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6 574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6 982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89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Compal Electronics Inc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Taiwan Province of 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Computer Equipment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6 535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9 979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90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Banpu Public Company Limited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Thailand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Mining, quarrying and petroleum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6 499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6 553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91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City Developments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Singapore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Real Estate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6 440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14 348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92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LG Electronics Inc.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Korea, Republic of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Electric equipment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6 429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30 868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  <a:lumOff val="5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развивающихся стран по иностранным активам (2015, млн. долл.)</a:t>
            </a:r>
            <a:endParaRPr lang="nl-NL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251520" y="1844824"/>
          <a:ext cx="8496946" cy="4155840"/>
        </p:xfrm>
        <a:graphic>
          <a:graphicData uri="http://schemas.openxmlformats.org/drawingml/2006/table">
            <a:tbl>
              <a:tblPr/>
              <a:tblGrid>
                <a:gridCol w="395206"/>
                <a:gridCol w="1837042"/>
                <a:gridCol w="1584176"/>
                <a:gridCol w="1368152"/>
                <a:gridCol w="1656184"/>
                <a:gridCol w="1656186"/>
              </a:tblGrid>
              <a:tr h="40482">
                <a:tc rowSpan="2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Home economy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Industry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Foreign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93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Grupo Mexico, S.A. de C.V.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Mexico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Mining, quarrying and petroleum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6 207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22 254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94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Li &amp; Fung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Hong Kong, 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Wholesale Trade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5 966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7 933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95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err="1">
                          <a:solidFill>
                            <a:srgbClr val="080808"/>
                          </a:solidFill>
                          <a:latin typeface="Arial"/>
                        </a:rPr>
                        <a:t>Mexichem</a:t>
                      </a:r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SAB de CV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Mexico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Rubber and Miscellaneous Plastic Products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5 772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8 670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96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 err="1">
                          <a:solidFill>
                            <a:srgbClr val="080808"/>
                          </a:solidFill>
                          <a:latin typeface="Arial"/>
                        </a:rPr>
                        <a:t>Embraer</a:t>
                      </a:r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- </a:t>
                      </a:r>
                      <a:r>
                        <a:rPr lang="en-US" sz="2000" b="0" i="0" u="none" strike="noStrike" dirty="0" err="1">
                          <a:solidFill>
                            <a:srgbClr val="080808"/>
                          </a:solidFill>
                          <a:latin typeface="Arial"/>
                        </a:rPr>
                        <a:t>Empresa</a:t>
                      </a:r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Bras De </a:t>
                      </a:r>
                      <a:r>
                        <a:rPr lang="en-US" sz="2000" b="0" i="0" u="none" strike="noStrike" dirty="0" err="1">
                          <a:solidFill>
                            <a:srgbClr val="080808"/>
                          </a:solidFill>
                          <a:latin typeface="Arial"/>
                        </a:rPr>
                        <a:t>Aeronautica</a:t>
                      </a:r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SA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Brazil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Aircraft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5 497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11 506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  <a:lumOff val="5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ТОП-100 нефинансовых ТНК развивающихся стран по иностранным активам (2015, млн. долл.)</a:t>
            </a:r>
            <a:endParaRPr lang="nl-NL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000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-20005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00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1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World Investment Report  201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Annex Table 2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5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http://unctad.org/en/Pages/DIAE/World%20Investment%20Report/Annex-Tables.aspx</a:t>
            </a:r>
            <a:r>
              <a:rPr kumimoji="1" lang="en-US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10 </a:t>
            </a:r>
            <a:r>
              <a:rPr kumimoji="1" lang="ru-RU" sz="10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марта 2018 г.</a:t>
            </a:r>
            <a:endParaRPr kumimoji="1" lang="nl-NL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23528" y="1556792"/>
          <a:ext cx="8496946" cy="3302400"/>
        </p:xfrm>
        <a:graphic>
          <a:graphicData uri="http://schemas.openxmlformats.org/drawingml/2006/table">
            <a:tbl>
              <a:tblPr/>
              <a:tblGrid>
                <a:gridCol w="395206"/>
                <a:gridCol w="1837042"/>
                <a:gridCol w="1584176"/>
                <a:gridCol w="1368152"/>
                <a:gridCol w="1656184"/>
                <a:gridCol w="1656186"/>
              </a:tblGrid>
              <a:tr h="40482">
                <a:tc rowSpan="2">
                  <a:txBody>
                    <a:bodyPr/>
                    <a:lstStyle/>
                    <a:p>
                      <a:pPr algn="ctr" fontAlgn="ctr"/>
                      <a:endParaRPr lang="en-US" sz="2000" b="1" i="0" u="none" strike="noStrike" dirty="0">
                        <a:solidFill>
                          <a:srgbClr val="080808"/>
                        </a:solidFill>
                        <a:latin typeface="Arial"/>
                      </a:endParaRP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Corporation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Home economy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Industry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Assets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Foreign 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Total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97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BRF S.A.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Brazil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Agriculture, forestry, &amp; fishing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4 954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10 198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98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Gold Fields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South Africa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Mining, quarrying and petroleum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4 892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5 878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99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HNA Group Co Ltd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China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Transport and storage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80808"/>
                          </a:solidFill>
                          <a:latin typeface="Arial"/>
                        </a:rPr>
                        <a:t> 4 767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95 339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6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100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SK </a:t>
                      </a:r>
                      <a:r>
                        <a:rPr lang="en-US" sz="2000" b="0" i="0" u="none" strike="noStrike" dirty="0" err="1">
                          <a:solidFill>
                            <a:srgbClr val="080808"/>
                          </a:solidFill>
                          <a:latin typeface="Arial"/>
                        </a:rPr>
                        <a:t>Hynix</a:t>
                      </a:r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Inc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Korea, Republic of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Electronic components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4 708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80808"/>
                          </a:solidFill>
                          <a:latin typeface="Arial"/>
                        </a:rPr>
                        <a:t> 25 227</a:t>
                      </a:r>
                    </a:p>
                  </a:txBody>
                  <a:tcPr marL="1760" marR="1760" marT="1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  <a:lumOff val="5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Почему российские ТНК не попадают в ТОП-100?</a:t>
            </a: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00808"/>
            <a:ext cx="8064896" cy="4392488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На первом этапе крупные куски собственности изымались у прежнего собственника (советского государства)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После первичного распределения собственности начался её передел, консолидация активов, которые надо было как-то использовать и извлекать прибыль из производства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Далее началось развитие, исходя из интересов сырьевого сектора, а спустя 20 лет появились попытки выхода на международные рынки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7584" y="6309320"/>
            <a:ext cx="6768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Подробнее см.: </a:t>
            </a:r>
            <a:r>
              <a:rPr lang="ru-RU" sz="1000" dirty="0" err="1" smtClean="0">
                <a:solidFill>
                  <a:schemeClr val="bg2"/>
                </a:solidFill>
                <a:cs typeface="Times New Roman Cyr" pitchFamily="16" charset="0"/>
              </a:rPr>
              <a:t>Виньков</a:t>
            </a:r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 А., Сиваков Д. Последняя надежда// Эксперт, #42 (302) от 12 ноября 2001, электронный адрес: http: // </a:t>
            </a:r>
            <a:r>
              <a:rPr lang="ru-RU" sz="1000" dirty="0" err="1" smtClean="0">
                <a:solidFill>
                  <a:schemeClr val="bg2"/>
                </a:solidFill>
                <a:cs typeface="Times New Roman Cyr" pitchFamily="16" charset="0"/>
              </a:rPr>
              <a:t>www</a:t>
            </a:r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 . </a:t>
            </a:r>
            <a:r>
              <a:rPr lang="ru-RU" sz="1000" dirty="0" err="1" smtClean="0">
                <a:solidFill>
                  <a:schemeClr val="bg2"/>
                </a:solidFill>
                <a:cs typeface="Times New Roman Cyr" pitchFamily="16" charset="0"/>
              </a:rPr>
              <a:t>expert</a:t>
            </a:r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 . </a:t>
            </a:r>
            <a:r>
              <a:rPr lang="ru-RU" sz="1000" dirty="0" err="1" smtClean="0">
                <a:solidFill>
                  <a:schemeClr val="bg2"/>
                </a:solidFill>
                <a:cs typeface="Times New Roman Cyr" pitchFamily="16" charset="0"/>
              </a:rPr>
              <a:t>ru</a:t>
            </a:r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 / </a:t>
            </a:r>
            <a:r>
              <a:rPr lang="ru-RU" sz="1000" dirty="0" err="1" smtClean="0">
                <a:solidFill>
                  <a:schemeClr val="bg2"/>
                </a:solidFill>
                <a:cs typeface="Times New Roman Cyr" pitchFamily="16" charset="0"/>
              </a:rPr>
              <a:t>printissues</a:t>
            </a:r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 / </a:t>
            </a:r>
            <a:r>
              <a:rPr lang="ru-RU" sz="1000" dirty="0" err="1" smtClean="0">
                <a:solidFill>
                  <a:schemeClr val="bg2"/>
                </a:solidFill>
                <a:cs typeface="Times New Roman Cyr" pitchFamily="16" charset="0"/>
              </a:rPr>
              <a:t>expert</a:t>
            </a:r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 / 2001 / 42 / 42ex-text1 /</a:t>
            </a:r>
            <a:endParaRPr lang="ru-RU" sz="1000" dirty="0" smtClean="0">
              <a:solidFill>
                <a:schemeClr val="bg2"/>
              </a:solidFill>
            </a:endParaRPr>
          </a:p>
          <a:p>
            <a:endParaRPr lang="ru-RU" sz="10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Первый этап: распределение собственности</a:t>
            </a: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628800"/>
            <a:ext cx="8064896" cy="4464496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Этап «огромных динозавров»:</a:t>
            </a:r>
          </a:p>
          <a:p>
            <a:pPr marL="1281113" lvl="1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Онэксимбанк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(Владимир Потанин)</a:t>
            </a:r>
          </a:p>
          <a:p>
            <a:pPr marL="1281113" lvl="1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Группа МЕНЭТАП (Леонид 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Невзлин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и Михаил Ходорковский) </a:t>
            </a:r>
          </a:p>
          <a:p>
            <a:pPr marL="1281113" lvl="1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ИНКОМБАНК (Владимир Виноградов)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нефинансовой сфере группы стремились захватить максимум активов, потому что они были дешевы и доступны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7584" y="6309320"/>
            <a:ext cx="6768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Подробнее см.: </a:t>
            </a:r>
            <a:r>
              <a:rPr lang="ru-RU" sz="1000" dirty="0" err="1" smtClean="0">
                <a:solidFill>
                  <a:schemeClr val="bg2"/>
                </a:solidFill>
                <a:cs typeface="Times New Roman Cyr" pitchFamily="16" charset="0"/>
              </a:rPr>
              <a:t>Виньков</a:t>
            </a:r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 А., Сиваков Д. Последняя надежда// Эксперт, #42 (302) от 12 ноября 2001, электронный адрес: http: // </a:t>
            </a:r>
            <a:r>
              <a:rPr lang="ru-RU" sz="1000" dirty="0" err="1" smtClean="0">
                <a:solidFill>
                  <a:schemeClr val="bg2"/>
                </a:solidFill>
                <a:cs typeface="Times New Roman Cyr" pitchFamily="16" charset="0"/>
              </a:rPr>
              <a:t>www</a:t>
            </a:r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 . </a:t>
            </a:r>
            <a:r>
              <a:rPr lang="ru-RU" sz="1000" dirty="0" err="1" smtClean="0">
                <a:solidFill>
                  <a:schemeClr val="bg2"/>
                </a:solidFill>
                <a:cs typeface="Times New Roman Cyr" pitchFamily="16" charset="0"/>
              </a:rPr>
              <a:t>expert</a:t>
            </a:r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 . </a:t>
            </a:r>
            <a:r>
              <a:rPr lang="ru-RU" sz="1000" dirty="0" err="1" smtClean="0">
                <a:solidFill>
                  <a:schemeClr val="bg2"/>
                </a:solidFill>
                <a:cs typeface="Times New Roman Cyr" pitchFamily="16" charset="0"/>
              </a:rPr>
              <a:t>ru</a:t>
            </a:r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 / </a:t>
            </a:r>
            <a:r>
              <a:rPr lang="ru-RU" sz="1000" dirty="0" err="1" smtClean="0">
                <a:solidFill>
                  <a:schemeClr val="bg2"/>
                </a:solidFill>
                <a:cs typeface="Times New Roman Cyr" pitchFamily="16" charset="0"/>
              </a:rPr>
              <a:t>printissues</a:t>
            </a:r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 / </a:t>
            </a:r>
            <a:r>
              <a:rPr lang="ru-RU" sz="1000" dirty="0" err="1" smtClean="0">
                <a:solidFill>
                  <a:schemeClr val="bg2"/>
                </a:solidFill>
                <a:cs typeface="Times New Roman Cyr" pitchFamily="16" charset="0"/>
              </a:rPr>
              <a:t>expert</a:t>
            </a:r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 / 2001 / 42 / 42ex-text1 /</a:t>
            </a:r>
            <a:endParaRPr lang="ru-RU" sz="1000" dirty="0" smtClean="0">
              <a:solidFill>
                <a:schemeClr val="bg2"/>
              </a:solidFill>
            </a:endParaRPr>
          </a:p>
          <a:p>
            <a:endParaRPr lang="ru-RU" sz="10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Второй этап: передел, «сортировка» добытых активов</a:t>
            </a: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552" y="1628800"/>
            <a:ext cx="8064896" cy="4464496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ОМЗ - Объединенные машиностроительные заводы (тяжелое и энергетическое машиностроение, лидер - 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Каха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Бендукидзе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 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КАСКОЛ (ВПК и авиация, лидер - Сергей 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Недорослев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 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Новые программы и концепции (ВПК, лидер - Борис 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Кузык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 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Холдинг Межрегионального инвестиционного банка (судостроение, лидер - Сергей Кугушев)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7584" y="6309320"/>
            <a:ext cx="6768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Подробнее см.: </a:t>
            </a:r>
            <a:r>
              <a:rPr lang="ru-RU" sz="1000" dirty="0" err="1" smtClean="0">
                <a:solidFill>
                  <a:schemeClr val="bg2"/>
                </a:solidFill>
                <a:cs typeface="Times New Roman Cyr" pitchFamily="16" charset="0"/>
              </a:rPr>
              <a:t>Виньков</a:t>
            </a:r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 А., Сиваков Д. Последняя надежда// Эксперт, #42 (302) от 12 ноября 2001, электронный адрес: http: // </a:t>
            </a:r>
            <a:r>
              <a:rPr lang="ru-RU" sz="1000" dirty="0" err="1" smtClean="0">
                <a:solidFill>
                  <a:schemeClr val="bg2"/>
                </a:solidFill>
                <a:cs typeface="Times New Roman Cyr" pitchFamily="16" charset="0"/>
              </a:rPr>
              <a:t>www</a:t>
            </a:r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 . </a:t>
            </a:r>
            <a:r>
              <a:rPr lang="ru-RU" sz="1000" dirty="0" err="1" smtClean="0">
                <a:solidFill>
                  <a:schemeClr val="bg2"/>
                </a:solidFill>
                <a:cs typeface="Times New Roman Cyr" pitchFamily="16" charset="0"/>
              </a:rPr>
              <a:t>expert</a:t>
            </a:r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 . </a:t>
            </a:r>
            <a:r>
              <a:rPr lang="ru-RU" sz="1000" dirty="0" err="1" smtClean="0">
                <a:solidFill>
                  <a:schemeClr val="bg2"/>
                </a:solidFill>
                <a:cs typeface="Times New Roman Cyr" pitchFamily="16" charset="0"/>
              </a:rPr>
              <a:t>ru</a:t>
            </a:r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 / </a:t>
            </a:r>
            <a:r>
              <a:rPr lang="ru-RU" sz="1000" dirty="0" err="1" smtClean="0">
                <a:solidFill>
                  <a:schemeClr val="bg2"/>
                </a:solidFill>
                <a:cs typeface="Times New Roman Cyr" pitchFamily="16" charset="0"/>
              </a:rPr>
              <a:t>printissues</a:t>
            </a:r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 / </a:t>
            </a:r>
            <a:r>
              <a:rPr lang="ru-RU" sz="1000" dirty="0" err="1" smtClean="0">
                <a:solidFill>
                  <a:schemeClr val="bg2"/>
                </a:solidFill>
                <a:cs typeface="Times New Roman Cyr" pitchFamily="16" charset="0"/>
              </a:rPr>
              <a:t>expert</a:t>
            </a:r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 / 2001 / 42 / 42ex-text1 /</a:t>
            </a:r>
            <a:endParaRPr lang="ru-RU" sz="1000" dirty="0" smtClean="0">
              <a:solidFill>
                <a:schemeClr val="bg2"/>
              </a:solidFill>
            </a:endParaRPr>
          </a:p>
          <a:p>
            <a:endParaRPr lang="ru-RU" sz="1000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Третий этап: развитие, исходя из потребностей сырьевого сектора</a:t>
            </a: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27584" y="6309320"/>
            <a:ext cx="6768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Подробнее см.: </a:t>
            </a:r>
            <a:r>
              <a:rPr lang="ru-RU" sz="1000" dirty="0" err="1" smtClean="0">
                <a:solidFill>
                  <a:schemeClr val="bg2"/>
                </a:solidFill>
                <a:cs typeface="Times New Roman Cyr" pitchFamily="16" charset="0"/>
              </a:rPr>
              <a:t>Виньков</a:t>
            </a:r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 А., Сиваков Д. Последняя надежда// Эксперт, #42 (302) от 12 ноября 2001, электронный адрес: http: // </a:t>
            </a:r>
            <a:r>
              <a:rPr lang="ru-RU" sz="1000" dirty="0" err="1" smtClean="0">
                <a:solidFill>
                  <a:schemeClr val="bg2"/>
                </a:solidFill>
                <a:cs typeface="Times New Roman Cyr" pitchFamily="16" charset="0"/>
              </a:rPr>
              <a:t>www</a:t>
            </a:r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 . </a:t>
            </a:r>
            <a:r>
              <a:rPr lang="ru-RU" sz="1000" dirty="0" err="1" smtClean="0">
                <a:solidFill>
                  <a:schemeClr val="bg2"/>
                </a:solidFill>
                <a:cs typeface="Times New Roman Cyr" pitchFamily="16" charset="0"/>
              </a:rPr>
              <a:t>expert</a:t>
            </a:r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 . </a:t>
            </a:r>
            <a:r>
              <a:rPr lang="ru-RU" sz="1000" dirty="0" err="1" smtClean="0">
                <a:solidFill>
                  <a:schemeClr val="bg2"/>
                </a:solidFill>
                <a:cs typeface="Times New Roman Cyr" pitchFamily="16" charset="0"/>
              </a:rPr>
              <a:t>ru</a:t>
            </a:r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 / </a:t>
            </a:r>
            <a:r>
              <a:rPr lang="ru-RU" sz="1000" dirty="0" err="1" smtClean="0">
                <a:solidFill>
                  <a:schemeClr val="bg2"/>
                </a:solidFill>
                <a:cs typeface="Times New Roman Cyr" pitchFamily="16" charset="0"/>
              </a:rPr>
              <a:t>printissues</a:t>
            </a:r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 / </a:t>
            </a:r>
            <a:r>
              <a:rPr lang="ru-RU" sz="1000" dirty="0" err="1" smtClean="0">
                <a:solidFill>
                  <a:schemeClr val="bg2"/>
                </a:solidFill>
                <a:cs typeface="Times New Roman Cyr" pitchFamily="16" charset="0"/>
              </a:rPr>
              <a:t>expert</a:t>
            </a:r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 / 2001 / 42 / 42ex-text1 /</a:t>
            </a:r>
            <a:endParaRPr lang="ru-RU" sz="1000" dirty="0" smtClean="0">
              <a:solidFill>
                <a:schemeClr val="bg2"/>
              </a:solidFill>
            </a:endParaRPr>
          </a:p>
          <a:p>
            <a:endParaRPr lang="ru-RU" sz="1000" dirty="0">
              <a:solidFill>
                <a:schemeClr val="bg2"/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285688" y="1340768"/>
          <a:ext cx="8606792" cy="4814276"/>
        </p:xfrm>
        <a:graphic>
          <a:graphicData uri="http://schemas.openxmlformats.org/drawingml/2006/table">
            <a:tbl>
              <a:tblPr/>
              <a:tblGrid>
                <a:gridCol w="3325047"/>
                <a:gridCol w="5281745"/>
              </a:tblGrid>
              <a:tr h="4286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bg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Покупатель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bg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Предмет покупки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194763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"Сибирский алюминий" </a:t>
                      </a:r>
                      <a:endParaRPr lang="ru-RU" sz="2400" dirty="0">
                        <a:solidFill>
                          <a:schemeClr val="bg2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"Русский алюминий" </a:t>
                      </a:r>
                      <a:endParaRPr lang="ru-RU" sz="2400" dirty="0">
                        <a:solidFill>
                          <a:schemeClr val="bg2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УГМК и Группа МДМ</a:t>
                      </a:r>
                      <a:endParaRPr lang="ru-RU" sz="2400" dirty="0">
                        <a:solidFill>
                          <a:schemeClr val="bg2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Автомобилестроительные предприятия, заводы по производству двигателей, агрегатов и комплектующих для </a:t>
                      </a:r>
                      <a:r>
                        <a:rPr lang="ru-RU" sz="2400" dirty="0" smtClean="0">
                          <a:solidFill>
                            <a:schemeClr val="bg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грузовых </a:t>
                      </a:r>
                      <a:r>
                        <a:rPr lang="ru-RU" sz="2400" dirty="0">
                          <a:solidFill>
                            <a:schemeClr val="bg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и легковых </a:t>
                      </a:r>
                      <a:r>
                        <a:rPr lang="ru-RU" sz="2400" dirty="0" smtClean="0">
                          <a:solidFill>
                            <a:schemeClr val="bg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автомобилей</a:t>
                      </a:r>
                      <a:endParaRPr lang="ru-RU" sz="2400" dirty="0">
                        <a:solidFill>
                          <a:schemeClr val="bg2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11521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Группа "Северсталь"</a:t>
                      </a:r>
                      <a:endParaRPr lang="ru-RU" sz="2400" dirty="0">
                        <a:solidFill>
                          <a:schemeClr val="bg2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  <a:tabLst>
                          <a:tab pos="448945" algn="l"/>
                          <a:tab pos="897890" algn="l"/>
                          <a:tab pos="1347470" algn="l"/>
                          <a:tab pos="1797050" algn="l"/>
                          <a:tab pos="2245995" algn="l"/>
                          <a:tab pos="2695575" algn="l"/>
                          <a:tab pos="3144520" algn="l"/>
                          <a:tab pos="3594100" algn="l"/>
                          <a:tab pos="4043045" algn="l"/>
                          <a:tab pos="4492625" algn="l"/>
                          <a:tab pos="4941570" algn="l"/>
                          <a:tab pos="5391150" algn="l"/>
                          <a:tab pos="5840095" algn="l"/>
                          <a:tab pos="6289675" algn="l"/>
                          <a:tab pos="6738620" algn="l"/>
                          <a:tab pos="7188200" algn="l"/>
                          <a:tab pos="7637145" algn="l"/>
                          <a:tab pos="8086725" algn="l"/>
                          <a:tab pos="8535670" algn="l"/>
                          <a:tab pos="8985250" algn="l"/>
                        </a:tabLst>
                      </a:pPr>
                      <a:r>
                        <a:rPr lang="ru-RU" sz="2400" dirty="0">
                          <a:solidFill>
                            <a:schemeClr val="bg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Ульяновский автомобильный и Заволжский моторный заводы, Коломенский завод (тепловозы)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12858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«Газпром» </a:t>
                      </a:r>
                      <a:endParaRPr lang="ru-RU" sz="2400" dirty="0">
                        <a:solidFill>
                          <a:schemeClr val="bg2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bg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"</a:t>
                      </a:r>
                      <a:r>
                        <a:rPr lang="ru-RU" sz="2400" dirty="0" err="1">
                          <a:solidFill>
                            <a:schemeClr val="bg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Рыбинские</a:t>
                      </a:r>
                      <a:r>
                        <a:rPr lang="ru-RU" sz="2400" dirty="0">
                          <a:solidFill>
                            <a:schemeClr val="bg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моторы", </a:t>
                      </a:r>
                      <a:r>
                        <a:rPr lang="ru-RU" sz="2400" dirty="0" smtClean="0">
                          <a:solidFill>
                            <a:schemeClr val="bg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«Пермские моторы» (</a:t>
                      </a:r>
                      <a:r>
                        <a:rPr lang="ru-RU" sz="2400" dirty="0">
                          <a:solidFill>
                            <a:schemeClr val="bg2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газоперекачивающие установки)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«ПЛАН ПУТИНА» 2007 г.</a:t>
            </a: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27584" y="6309320"/>
            <a:ext cx="676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/>
                </a:solidFill>
                <a:cs typeface="Arial" pitchFamily="34" charset="0"/>
              </a:rPr>
              <a:t>Источник: рекламная брошюра партии «Единая Россия», отпечатана в ООО «</a:t>
            </a:r>
            <a:r>
              <a:rPr lang="ru-RU" sz="1000" dirty="0" err="1" smtClean="0">
                <a:solidFill>
                  <a:schemeClr val="bg2"/>
                </a:solidFill>
                <a:cs typeface="Arial" pitchFamily="34" charset="0"/>
              </a:rPr>
              <a:t>Камелия-Принт</a:t>
            </a:r>
            <a:r>
              <a:rPr lang="ru-RU" sz="1000" dirty="0" smtClean="0">
                <a:solidFill>
                  <a:schemeClr val="bg2"/>
                </a:solidFill>
                <a:cs typeface="Arial" pitchFamily="34" charset="0"/>
              </a:rPr>
              <a:t>» тиражом 2 млн. экз., подписана в печать 28 августа 2007 года, заказ №240.</a:t>
            </a:r>
          </a:p>
        </p:txBody>
      </p:sp>
      <p:sp>
        <p:nvSpPr>
          <p:cNvPr id="1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635896" y="1700808"/>
            <a:ext cx="4968552" cy="4536504"/>
          </a:xfrm>
        </p:spPr>
        <p:txBody>
          <a:bodyPr/>
          <a:lstStyle/>
          <a:p>
            <a:pPr>
              <a:spcBef>
                <a:spcPts val="0"/>
              </a:spcBef>
              <a:buClrTx/>
              <a:buSzPct val="120000"/>
            </a:pP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«Фактически мы только недавно подошли к третьему этапу в развитии современного российского государства, к возможности развития высокими темпами, к возможности решения масштабных, общенациональных задач. И сейчас мы имеем и достаточный опыт, и необходимые инструменты, чтобы ставить перед собой действительно долгосрочные цели».</a:t>
            </a:r>
          </a:p>
          <a:p>
            <a:pPr marL="538163" indent="-538163" algn="r">
              <a:spcBef>
                <a:spcPts val="0"/>
              </a:spcBef>
              <a:buClrTx/>
              <a:buSzPct val="120000"/>
            </a:pP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ВЛАДИМИР ПУТИН</a:t>
            </a:r>
            <a:endParaRPr lang="nl-NL" sz="20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916832"/>
            <a:ext cx="2822575" cy="4044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Четвёртый этап (2005-2006 годы): государственные компании начали приобретать частные</a:t>
            </a: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27584" y="6309320"/>
            <a:ext cx="676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Подробнее см.: </a:t>
            </a:r>
            <a:r>
              <a:rPr lang="ru-RU" sz="1000" dirty="0" err="1" smtClean="0">
                <a:solidFill>
                  <a:schemeClr val="bg2"/>
                </a:solidFill>
                <a:cs typeface="Times New Roman Cyr" pitchFamily="16" charset="0"/>
              </a:rPr>
              <a:t>Бараулина</a:t>
            </a:r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 А. У Кремля за пазухой. </a:t>
            </a:r>
            <a:r>
              <a:rPr lang="ru-RU" sz="1000" dirty="0" err="1" smtClean="0">
                <a:solidFill>
                  <a:schemeClr val="bg2"/>
                </a:solidFill>
                <a:cs typeface="Times New Roman Cyr" pitchFamily="16" charset="0"/>
              </a:rPr>
              <a:t>Newsweek</a:t>
            </a:r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, 27.02.2006г., с.46-50.</a:t>
            </a:r>
          </a:p>
          <a:p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 Злобин А. Ковалевский А. Год с конфискацией. </a:t>
            </a:r>
            <a:r>
              <a:rPr lang="ru-RU" sz="1000" dirty="0" err="1" smtClean="0">
                <a:solidFill>
                  <a:schemeClr val="bg2"/>
                </a:solidFill>
                <a:cs typeface="Times New Roman Cyr" pitchFamily="16" charset="0"/>
              </a:rPr>
              <a:t>Newsweek</a:t>
            </a:r>
            <a:r>
              <a:rPr lang="ru-RU" sz="1000" dirty="0" smtClean="0">
                <a:solidFill>
                  <a:schemeClr val="bg2"/>
                </a:solidFill>
                <a:cs typeface="Times New Roman Cyr" pitchFamily="16" charset="0"/>
              </a:rPr>
              <a:t>, январь 2007г., с.46-50</a:t>
            </a:r>
            <a:endParaRPr lang="ru-RU" sz="1000" dirty="0">
              <a:solidFill>
                <a:schemeClr val="bg2"/>
              </a:solidFill>
            </a:endParaRPr>
          </a:p>
        </p:txBody>
      </p:sp>
      <p:sp>
        <p:nvSpPr>
          <p:cNvPr id="1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556792"/>
            <a:ext cx="8064896" cy="4536504"/>
          </a:xfrm>
        </p:spPr>
        <p:txBody>
          <a:bodyPr/>
          <a:lstStyle/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Роснефть приобрела 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Юганскнефтегаз</a:t>
            </a: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Газпром — «Сибнефть», «Сахалин-2» и  «ОМЗ»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РАО ЕЭС — «Силовые машины».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Рособоронэкспорт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поставил своих управленцев на АвтоВАЗ, приобрёл </a:t>
            </a:r>
            <a:r>
              <a:rPr lang="ru-RU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ВСМПО-Ависма,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планировал приобрести акции  КамАЗа 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Планировался 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мегахолдинг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из АвтоВАЗа, 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ГАЗа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и КамАЗа</a:t>
            </a: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Пример: уставный капитал ОАК сформирован путём его оплаты следующими пакетами акций:</a:t>
            </a: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27584" y="6093296"/>
            <a:ext cx="676875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2"/>
                </a:solidFill>
              </a:rPr>
              <a:t>Открытое акционерное общество «Объединенная авиастроительная корпорация» (ОАО «ОАК») создано в соответствии с указом Президента РФ от 20 февраля 2006 г. №140, источник: </a:t>
            </a:r>
            <a:r>
              <a:rPr lang="en-US" sz="1000" dirty="0" smtClean="0">
                <a:solidFill>
                  <a:schemeClr val="bg2"/>
                </a:solidFill>
              </a:rPr>
              <a:t>http://www.uacrussia.ru/ru/corporation/</a:t>
            </a:r>
            <a:endParaRPr lang="ru-RU" sz="1000" dirty="0">
              <a:solidFill>
                <a:schemeClr val="bg2"/>
              </a:solidFill>
            </a:endParaRPr>
          </a:p>
        </p:txBody>
      </p:sp>
      <p:graphicFrame>
        <p:nvGraphicFramePr>
          <p:cNvPr id="11" name="Содержимое 3"/>
          <p:cNvGraphicFramePr>
            <a:graphicFrameLocks/>
          </p:cNvGraphicFramePr>
          <p:nvPr/>
        </p:nvGraphicFramePr>
        <p:xfrm>
          <a:off x="467544" y="1700808"/>
          <a:ext cx="8347397" cy="4134991"/>
        </p:xfrm>
        <a:graphic>
          <a:graphicData uri="http://schemas.openxmlformats.org/drawingml/2006/table">
            <a:tbl>
              <a:tblPr/>
              <a:tblGrid>
                <a:gridCol w="7288453"/>
                <a:gridCol w="1058944"/>
              </a:tblGrid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ahoma" pitchFamily="34" charset="0"/>
                        </a:rPr>
                        <a:t>ОАО «Авиационная холдинговая компания «Сухой»</a:t>
                      </a:r>
                    </a:p>
                  </a:txBody>
                  <a:tcPr marL="100806" marR="100806" marT="50398" marB="503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ahoma" pitchFamily="34" charset="0"/>
                        </a:rPr>
                        <a:t>100%</a:t>
                      </a:r>
                    </a:p>
                  </a:txBody>
                  <a:tcPr marL="100806" marR="100806" marT="50398" marB="503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ahoma" pitchFamily="34" charset="0"/>
                        </a:rPr>
                        <a:t>ОАО «Внешнеэкономическое объединение «Авиаэкспорт»</a:t>
                      </a:r>
                    </a:p>
                  </a:txBody>
                  <a:tcPr marL="100806" marR="100806" marT="50398" marB="503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ahoma" pitchFamily="34" charset="0"/>
                        </a:rPr>
                        <a:t>15%</a:t>
                      </a:r>
                    </a:p>
                  </a:txBody>
                  <a:tcPr marL="100806" marR="100806" marT="50398" marB="503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ahoma" pitchFamily="34" charset="0"/>
                        </a:rPr>
                        <a:t>ОАО «Ильюшин Финанс Ко.»</a:t>
                      </a:r>
                    </a:p>
                  </a:txBody>
                  <a:tcPr marL="100806" marR="100806" marT="50398" marB="503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ahoma" pitchFamily="34" charset="0"/>
                        </a:rPr>
                        <a:t>38%</a:t>
                      </a:r>
                    </a:p>
                  </a:txBody>
                  <a:tcPr marL="100806" marR="100806" marT="50398" marB="503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4527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ahoma" pitchFamily="34" charset="0"/>
                        </a:rPr>
                        <a:t>ОАО «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ahoma" pitchFamily="34" charset="0"/>
                        </a:rPr>
                        <a:t>Комсомольское-на-Амуре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ahoma" pitchFamily="34" charset="0"/>
                        </a:rPr>
                        <a:t> авиац. ПО им. Гагарина»</a:t>
                      </a:r>
                    </a:p>
                  </a:txBody>
                  <a:tcPr marL="100806" marR="100806" marT="50398" marB="503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ahoma" pitchFamily="34" charset="0"/>
                        </a:rPr>
                        <a:t>25,5%</a:t>
                      </a:r>
                    </a:p>
                  </a:txBody>
                  <a:tcPr marL="100806" marR="100806" marT="50398" marB="503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39047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ahoma" pitchFamily="34" charset="0"/>
                        </a:rPr>
                        <a:t>ОАО «Ильюшин»</a:t>
                      </a:r>
                    </a:p>
                  </a:txBody>
                  <a:tcPr marL="100806" marR="100806" marT="50398" marB="503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ahoma" pitchFamily="34" charset="0"/>
                        </a:rPr>
                        <a:t>86%</a:t>
                      </a:r>
                    </a:p>
                  </a:txBody>
                  <a:tcPr marL="100806" marR="100806" marT="50398" marB="503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ahoma" pitchFamily="34" charset="0"/>
                        </a:rPr>
                        <a:t>ОАО «Нижегородский авиастроительный завод «Сокол»</a:t>
                      </a:r>
                    </a:p>
                  </a:txBody>
                  <a:tcPr marL="100806" marR="100806" marT="50398" marB="503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ahoma" pitchFamily="34" charset="0"/>
                        </a:rPr>
                        <a:t>38%</a:t>
                      </a:r>
                    </a:p>
                  </a:txBody>
                  <a:tcPr marL="100806" marR="100806" marT="50398" marB="503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ahoma" pitchFamily="34" charset="0"/>
                        </a:rPr>
                        <a:t>ОАО «Новосибирское авиационное ПО имени В.П. Чкалова»</a:t>
                      </a:r>
                    </a:p>
                  </a:txBody>
                  <a:tcPr marL="100806" marR="100806" marT="50398" marB="503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ahoma" pitchFamily="34" charset="0"/>
                        </a:rPr>
                        <a:t>25,5%</a:t>
                      </a:r>
                    </a:p>
                  </a:txBody>
                  <a:tcPr marL="100806" marR="100806" marT="50398" marB="503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ahoma" pitchFamily="34" charset="0"/>
                        </a:rPr>
                        <a:t>ОАО «Туполев»</a:t>
                      </a:r>
                    </a:p>
                  </a:txBody>
                  <a:tcPr marL="100806" marR="100806" marT="50398" marB="503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ahoma" pitchFamily="34" charset="0"/>
                        </a:rPr>
                        <a:t>90,8%</a:t>
                      </a:r>
                    </a:p>
                  </a:txBody>
                  <a:tcPr marL="100806" marR="100806" marT="50398" marB="503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ahoma" pitchFamily="34" charset="0"/>
                        </a:rPr>
                        <a:t>ОАО «Финансовая лизинговая компания»</a:t>
                      </a:r>
                    </a:p>
                  </a:txBody>
                  <a:tcPr marL="100806" marR="100806" marT="50398" marB="503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ahoma" pitchFamily="34" charset="0"/>
                        </a:rPr>
                        <a:t>58%</a:t>
                      </a:r>
                    </a:p>
                  </a:txBody>
                  <a:tcPr marL="100806" marR="100806" marT="50398" marB="503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ahoma" pitchFamily="34" charset="0"/>
                        </a:rPr>
                        <a:t>ОАО «Научно-производственная корпорация «Иркут»</a:t>
                      </a:r>
                    </a:p>
                  </a:txBody>
                  <a:tcPr marL="100806" marR="100806" marT="50398" marB="503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Arial Unicode MS" pitchFamily="34" charset="-128"/>
                          <a:cs typeface="Tahoma" pitchFamily="34" charset="0"/>
                        </a:rPr>
                        <a:t>38,2%</a:t>
                      </a:r>
                    </a:p>
                  </a:txBody>
                  <a:tcPr marL="100806" marR="100806" marT="50398" marB="5039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Текущий этап: развитие государственных корпораций, уникальной организационно-правовой формы</a:t>
            </a: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27584" y="6309320"/>
            <a:ext cx="676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1000" dirty="0" smtClean="0">
                <a:solidFill>
                  <a:schemeClr val="bg2"/>
                </a:solidFill>
                <a:cs typeface="Arial" charset="0"/>
              </a:rPr>
              <a:t>Источник: Письменная Е. Джентльмены раздачи//Русский </a:t>
            </a:r>
            <a:r>
              <a:rPr lang="en-US" sz="1000" dirty="0" smtClean="0">
                <a:solidFill>
                  <a:schemeClr val="bg2"/>
                </a:solidFill>
                <a:cs typeface="Arial" charset="0"/>
              </a:rPr>
              <a:t>Newsweek, </a:t>
            </a:r>
            <a:r>
              <a:rPr lang="ru-RU" sz="1000" dirty="0" smtClean="0">
                <a:solidFill>
                  <a:schemeClr val="bg2"/>
                </a:solidFill>
                <a:cs typeface="Arial" charset="0"/>
              </a:rPr>
              <a:t>декабрь 2007 №52 – январь 2008 №2 (176), с.46-49.</a:t>
            </a:r>
            <a:endParaRPr lang="ru-RU" sz="1000" dirty="0">
              <a:solidFill>
                <a:schemeClr val="bg2"/>
              </a:solidFill>
              <a:cs typeface="Arial" charset="0"/>
            </a:endParaRPr>
          </a:p>
        </p:txBody>
      </p:sp>
      <p:sp>
        <p:nvSpPr>
          <p:cNvPr id="1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552" y="1700808"/>
            <a:ext cx="8064896" cy="4536504"/>
          </a:xfrm>
        </p:spPr>
        <p:txBody>
          <a:bodyPr/>
          <a:lstStyle/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Некоммерческие организации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Создаются специальным законом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Безвозмездно получили от государства уставной капитал или имущество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Не подвергаются банкротству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отличие бюджетных учреждений, не подчиняются правилам отчётности Бюджетного кодекса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Не публикуют отчётность, в отличие от обычных акционерных обществ</a:t>
            </a: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Созданные в 2007 г. шесть государственных корпораций РФ и объём их финансирования из бюджета в 2007 г.</a:t>
            </a: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27584" y="6309320"/>
            <a:ext cx="676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1000" dirty="0" smtClean="0">
                <a:solidFill>
                  <a:schemeClr val="bg2"/>
                </a:solidFill>
                <a:cs typeface="Arial" charset="0"/>
              </a:rPr>
              <a:t>Источник: Письменная Е. Джентльмены раздачи//Русский </a:t>
            </a:r>
            <a:r>
              <a:rPr lang="en-US" sz="1000" dirty="0" smtClean="0">
                <a:solidFill>
                  <a:schemeClr val="bg2"/>
                </a:solidFill>
                <a:cs typeface="Arial" charset="0"/>
              </a:rPr>
              <a:t>Newsweek, </a:t>
            </a:r>
            <a:r>
              <a:rPr lang="ru-RU" sz="1000" dirty="0" smtClean="0">
                <a:solidFill>
                  <a:schemeClr val="bg2"/>
                </a:solidFill>
                <a:cs typeface="Arial" charset="0"/>
              </a:rPr>
              <a:t>декабрь 2007 №52 – январь 2008 №2 (176), с.46-49.</a:t>
            </a:r>
            <a:endParaRPr lang="ru-RU" sz="1000" dirty="0">
              <a:solidFill>
                <a:schemeClr val="bg2"/>
              </a:solidFill>
              <a:cs typeface="Arial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467544" y="1700808"/>
          <a:ext cx="8390769" cy="4320480"/>
        </p:xfrm>
        <a:graphic>
          <a:graphicData uri="http://schemas.openxmlformats.org/drawingml/2006/table">
            <a:tbl>
              <a:tblPr/>
              <a:tblGrid>
                <a:gridCol w="2270089"/>
                <a:gridCol w="2520280"/>
                <a:gridCol w="1530542"/>
                <a:gridCol w="2069858"/>
              </a:tblGrid>
              <a:tr h="15512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Название</a:t>
                      </a:r>
                      <a:endParaRPr lang="ru-RU" sz="2400" dirty="0">
                        <a:solidFill>
                          <a:schemeClr val="bg2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Цель</a:t>
                      </a:r>
                      <a:endParaRPr lang="ru-RU" sz="2400" dirty="0">
                        <a:solidFill>
                          <a:schemeClr val="bg2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Глава</a:t>
                      </a:r>
                      <a:endParaRPr lang="ru-RU" sz="2400" dirty="0">
                        <a:solidFill>
                          <a:schemeClr val="bg2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Из бюджета РФ</a:t>
                      </a:r>
                      <a:r>
                        <a:rPr lang="ru-RU" sz="2000" b="1" baseline="0" dirty="0" smtClean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выделено</a:t>
                      </a:r>
                      <a:endParaRPr lang="ru-RU" sz="2000" dirty="0">
                        <a:solidFill>
                          <a:schemeClr val="bg2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17501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Внешэкономбанк</a:t>
                      </a:r>
                      <a:endParaRPr lang="ru-RU" sz="2000" dirty="0">
                        <a:solidFill>
                          <a:schemeClr val="bg2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Поддержка малых предприятий, инфраструктуры, экспорта, экологии и др.</a:t>
                      </a: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Владимир Дмитриев</a:t>
                      </a: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250 млрд. руб.</a:t>
                      </a: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101908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Олимпстрой</a:t>
                      </a:r>
                      <a:r>
                        <a:rPr lang="ru-RU" sz="2000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Организация олимпиады в Сочи</a:t>
                      </a: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Семён Вайншток</a:t>
                      </a: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186 млрд. руб.</a:t>
                      </a: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Созданные в 2007 г. шесть государственных корпораций РФ и объём их финансирования из бюджета в 2007 г.</a:t>
            </a: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27584" y="6309320"/>
            <a:ext cx="676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1000" dirty="0" smtClean="0">
                <a:solidFill>
                  <a:schemeClr val="bg2"/>
                </a:solidFill>
                <a:cs typeface="Arial" charset="0"/>
              </a:rPr>
              <a:t>Источник: Письменная Е. Джентльмены раздачи//Русский </a:t>
            </a:r>
            <a:r>
              <a:rPr lang="en-US" sz="1000" dirty="0" smtClean="0">
                <a:solidFill>
                  <a:schemeClr val="bg2"/>
                </a:solidFill>
                <a:cs typeface="Arial" charset="0"/>
              </a:rPr>
              <a:t>Newsweek, </a:t>
            </a:r>
            <a:r>
              <a:rPr lang="ru-RU" sz="1000" dirty="0" smtClean="0">
                <a:solidFill>
                  <a:schemeClr val="bg2"/>
                </a:solidFill>
                <a:cs typeface="Arial" charset="0"/>
              </a:rPr>
              <a:t>декабрь 2007 №52 – январь 2008 №2 (176), с.46-49.</a:t>
            </a:r>
            <a:endParaRPr lang="ru-RU" sz="1000" dirty="0">
              <a:solidFill>
                <a:schemeClr val="bg2"/>
              </a:solidFill>
              <a:cs typeface="Arial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539553" y="1628800"/>
          <a:ext cx="8208912" cy="4233331"/>
        </p:xfrm>
        <a:graphic>
          <a:graphicData uri="http://schemas.openxmlformats.org/drawingml/2006/table">
            <a:tbl>
              <a:tblPr/>
              <a:tblGrid>
                <a:gridCol w="2470136"/>
                <a:gridCol w="2282391"/>
                <a:gridCol w="1584176"/>
                <a:gridCol w="1872209"/>
              </a:tblGrid>
              <a:tr h="15841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Название</a:t>
                      </a:r>
                      <a:endParaRPr lang="ru-RU" sz="2000" dirty="0">
                        <a:solidFill>
                          <a:schemeClr val="bg2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Цель</a:t>
                      </a:r>
                      <a:endParaRPr lang="ru-RU" sz="2000" dirty="0">
                        <a:solidFill>
                          <a:schemeClr val="bg2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Глава</a:t>
                      </a:r>
                      <a:endParaRPr lang="ru-RU" sz="2000" dirty="0">
                        <a:solidFill>
                          <a:schemeClr val="bg2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Из бюджета РФ</a:t>
                      </a:r>
                      <a:r>
                        <a:rPr lang="ru-RU" sz="2000" b="1" baseline="0" dirty="0" smtClean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выделено</a:t>
                      </a:r>
                      <a:endParaRPr lang="ru-RU" sz="2000" dirty="0">
                        <a:solidFill>
                          <a:schemeClr val="bg2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12470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Роснанотех</a:t>
                      </a:r>
                      <a:r>
                        <a:rPr lang="ru-RU" sz="2000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Развитие </a:t>
                      </a:r>
                      <a:r>
                        <a:rPr lang="ru-RU" sz="2000" dirty="0" err="1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нанотехнологий</a:t>
                      </a:r>
                      <a:endParaRPr lang="ru-RU" sz="2000" dirty="0">
                        <a:solidFill>
                          <a:schemeClr val="bg2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Леонид Меламед</a:t>
                      </a: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130 млрд. руб.</a:t>
                      </a: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12470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Фонд содействия ЖКХ</a:t>
                      </a: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Решение жилищно-коммунальных проблем</a:t>
                      </a: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Константин Цицин</a:t>
                      </a: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240 млрд. руб.</a:t>
                      </a: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Созданные в 2007 г. шесть государственных корпораций РФ и объём их финансирования из бюджета в 2007 г.</a:t>
            </a: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27584" y="6309320"/>
            <a:ext cx="676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1000" dirty="0" smtClean="0">
                <a:solidFill>
                  <a:schemeClr val="bg2"/>
                </a:solidFill>
                <a:cs typeface="Arial" charset="0"/>
              </a:rPr>
              <a:t>Источник: Письменная Е. Джентльмены раздачи//Русский </a:t>
            </a:r>
            <a:r>
              <a:rPr lang="en-US" sz="1000" dirty="0" smtClean="0">
                <a:solidFill>
                  <a:schemeClr val="bg2"/>
                </a:solidFill>
                <a:cs typeface="Arial" charset="0"/>
              </a:rPr>
              <a:t>Newsweek, </a:t>
            </a:r>
            <a:r>
              <a:rPr lang="ru-RU" sz="1000" dirty="0" smtClean="0">
                <a:solidFill>
                  <a:schemeClr val="bg2"/>
                </a:solidFill>
                <a:cs typeface="Arial" charset="0"/>
              </a:rPr>
              <a:t>декабрь 2007 №52 – январь 2008 №2 (176), с.46-49.</a:t>
            </a:r>
            <a:endParaRPr lang="ru-RU" sz="1000" dirty="0">
              <a:solidFill>
                <a:schemeClr val="bg2"/>
              </a:solidFill>
              <a:cs typeface="Arial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539552" y="2204864"/>
          <a:ext cx="8136903" cy="3541892"/>
        </p:xfrm>
        <a:graphic>
          <a:graphicData uri="http://schemas.openxmlformats.org/drawingml/2006/table">
            <a:tbl>
              <a:tblPr/>
              <a:tblGrid>
                <a:gridCol w="2448468"/>
                <a:gridCol w="2501176"/>
                <a:gridCol w="1180025"/>
                <a:gridCol w="2007234"/>
              </a:tblGrid>
              <a:tr h="10882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Название</a:t>
                      </a:r>
                      <a:endParaRPr lang="ru-RU" sz="2000" dirty="0">
                        <a:solidFill>
                          <a:schemeClr val="bg2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Цель</a:t>
                      </a:r>
                      <a:endParaRPr lang="ru-RU" sz="2000" dirty="0">
                        <a:solidFill>
                          <a:schemeClr val="bg2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Глава</a:t>
                      </a:r>
                      <a:endParaRPr lang="ru-RU" sz="2000" dirty="0">
                        <a:solidFill>
                          <a:schemeClr val="bg2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Из бюджета РФ</a:t>
                      </a:r>
                      <a:r>
                        <a:rPr lang="ru-RU" sz="2000" b="1" baseline="0" dirty="0" smtClean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выделено</a:t>
                      </a:r>
                      <a:endParaRPr lang="ru-RU" sz="2000" dirty="0">
                        <a:solidFill>
                          <a:schemeClr val="bg2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18415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Ростехнологии</a:t>
                      </a:r>
                      <a:r>
                        <a:rPr lang="ru-RU" sz="2000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Управление собственностью (</a:t>
                      </a:r>
                      <a:r>
                        <a:rPr lang="ru-RU" sz="2000" dirty="0" smtClean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АвтоВАЗ</a:t>
                      </a:r>
                      <a:r>
                        <a:rPr lang="ru-RU" sz="2000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ru-RU" sz="2000" dirty="0" err="1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Рособоронэкспорт</a:t>
                      </a:r>
                      <a:r>
                        <a:rPr lang="ru-RU" sz="2000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, </a:t>
                      </a:r>
                      <a:r>
                        <a:rPr lang="ru-RU" sz="2000" dirty="0" err="1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ВСМПО-Ависма</a:t>
                      </a:r>
                      <a:r>
                        <a:rPr lang="ru-RU" sz="2000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Сергей Чемезов</a:t>
                      </a: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Без стоимостной оценки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(корпорации передан очень большой объём активов)</a:t>
                      </a: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Созданные в 2007 г. шесть государственных корпораций РФ и объём их финансирования из бюджета в 2007 г.</a:t>
            </a: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27584" y="6309320"/>
            <a:ext cx="6768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000"/>
              </a:spcAft>
            </a:pPr>
            <a:r>
              <a:rPr lang="ru-RU" sz="1000" dirty="0" smtClean="0">
                <a:solidFill>
                  <a:schemeClr val="bg2"/>
                </a:solidFill>
                <a:cs typeface="Arial" charset="0"/>
              </a:rPr>
              <a:t>Источник: Письменная Е. Джентльмены раздачи//Русский </a:t>
            </a:r>
            <a:r>
              <a:rPr lang="en-US" sz="1000" dirty="0" smtClean="0">
                <a:solidFill>
                  <a:schemeClr val="bg2"/>
                </a:solidFill>
                <a:cs typeface="Arial" charset="0"/>
              </a:rPr>
              <a:t>Newsweek, </a:t>
            </a:r>
            <a:r>
              <a:rPr lang="ru-RU" sz="1000" dirty="0" smtClean="0">
                <a:solidFill>
                  <a:schemeClr val="bg2"/>
                </a:solidFill>
                <a:cs typeface="Arial" charset="0"/>
              </a:rPr>
              <a:t>декабрь 2007 №52 – январь 2008 №2 (176), с.46-49.</a:t>
            </a:r>
            <a:endParaRPr lang="ru-RU" sz="1000" dirty="0">
              <a:solidFill>
                <a:schemeClr val="bg2"/>
              </a:solidFill>
              <a:cs typeface="Arial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611560" y="2276872"/>
          <a:ext cx="8136903" cy="3541892"/>
        </p:xfrm>
        <a:graphic>
          <a:graphicData uri="http://schemas.openxmlformats.org/drawingml/2006/table">
            <a:tbl>
              <a:tblPr/>
              <a:tblGrid>
                <a:gridCol w="2088231"/>
                <a:gridCol w="2520280"/>
                <a:gridCol w="1521158"/>
                <a:gridCol w="2007234"/>
              </a:tblGrid>
              <a:tr h="10882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Название</a:t>
                      </a:r>
                      <a:endParaRPr lang="ru-RU" sz="2000" dirty="0">
                        <a:solidFill>
                          <a:schemeClr val="bg2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Цель</a:t>
                      </a:r>
                      <a:endParaRPr lang="ru-RU" sz="2000" dirty="0">
                        <a:solidFill>
                          <a:schemeClr val="bg2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Глава</a:t>
                      </a:r>
                      <a:endParaRPr lang="ru-RU" sz="2000" dirty="0">
                        <a:solidFill>
                          <a:schemeClr val="bg2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Из бюджета РФ</a:t>
                      </a:r>
                      <a:r>
                        <a:rPr lang="ru-RU" sz="2000" b="1" baseline="0" dirty="0" smtClean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выделено</a:t>
                      </a:r>
                      <a:endParaRPr lang="ru-RU" sz="2000" dirty="0">
                        <a:solidFill>
                          <a:schemeClr val="bg2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15346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Росатом</a:t>
                      </a:r>
                      <a:endParaRPr lang="ru-RU" sz="2000" dirty="0">
                        <a:solidFill>
                          <a:schemeClr val="bg2"/>
                        </a:solidFill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Выполняет функции Минсредмаш СССР (ядерно-оружейный и ядерно-энергетический комплекс)</a:t>
                      </a: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Сергей Кириенко</a:t>
                      </a: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2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Без стоимостной оценки (корпорации передан очень большой объём активов)</a:t>
                      </a:r>
                    </a:p>
                  </a:txBody>
                  <a:tcPr marL="66407" marR="664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ВЫВОДЫ</a:t>
            </a:r>
            <a:endParaRPr lang="nl-NL" sz="24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552" y="1700808"/>
            <a:ext cx="8064896" cy="4536504"/>
          </a:xfrm>
        </p:spPr>
        <p:txBody>
          <a:bodyPr/>
          <a:lstStyle/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Российские корпорации не становятся транснациональными, они становятся государственными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Приоритетом российских государственных корпораций в условиях нарастающей изоляции является не расширение на новые рынки, а удержание активов и извлечение монопольной ренты из существующих потребителей</a:t>
            </a: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467544" y="214291"/>
            <a:ext cx="835292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Число ТНК в мире</a:t>
            </a:r>
            <a:endParaRPr kumimoji="1" lang="nl-NL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рямая соединительная линия 4"/>
          <p:cNvSpPr/>
          <p:nvPr/>
        </p:nvSpPr>
        <p:spPr bwMode="auto">
          <a:xfrm flipH="1">
            <a:off x="1475656" y="5229200"/>
            <a:ext cx="6912768" cy="0"/>
          </a:xfrm>
          <a:prstGeom prst="line">
            <a:avLst/>
          </a:prstGeom>
          <a:solidFill>
            <a:srgbClr val="AE6A58"/>
          </a:solidFill>
          <a:ln w="25400" cap="sq" cmpd="sng" algn="ctr">
            <a:solidFill>
              <a:srgbClr val="080808"/>
            </a:solidFill>
            <a:prstDash val="sysDash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6" name="Прямая соединительная линия 5"/>
          <p:cNvSpPr/>
          <p:nvPr/>
        </p:nvSpPr>
        <p:spPr bwMode="auto">
          <a:xfrm flipH="1">
            <a:off x="1475656" y="4797152"/>
            <a:ext cx="6912768" cy="0"/>
          </a:xfrm>
          <a:prstGeom prst="line">
            <a:avLst/>
          </a:prstGeom>
          <a:solidFill>
            <a:srgbClr val="AE6A58"/>
          </a:solidFill>
          <a:ln w="25400" cap="sq" cmpd="sng" algn="ctr">
            <a:solidFill>
              <a:srgbClr val="080808"/>
            </a:solidFill>
            <a:prstDash val="sysDash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7" name="Прямая соединительная линия 6"/>
          <p:cNvSpPr/>
          <p:nvPr/>
        </p:nvSpPr>
        <p:spPr bwMode="auto">
          <a:xfrm flipH="1">
            <a:off x="1475656" y="4437112"/>
            <a:ext cx="6912768" cy="0"/>
          </a:xfrm>
          <a:prstGeom prst="line">
            <a:avLst/>
          </a:prstGeom>
          <a:solidFill>
            <a:srgbClr val="AE6A58"/>
          </a:solidFill>
          <a:ln w="25400" cap="sq" cmpd="sng" algn="ctr">
            <a:solidFill>
              <a:srgbClr val="080808"/>
            </a:solidFill>
            <a:prstDash val="sysDash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8" name="Прямая соединительная линия 7"/>
          <p:cNvSpPr/>
          <p:nvPr/>
        </p:nvSpPr>
        <p:spPr bwMode="auto">
          <a:xfrm flipH="1">
            <a:off x="1475656" y="3140968"/>
            <a:ext cx="6912768" cy="0"/>
          </a:xfrm>
          <a:prstGeom prst="line">
            <a:avLst/>
          </a:prstGeom>
          <a:solidFill>
            <a:srgbClr val="AE6A58"/>
          </a:solidFill>
          <a:ln w="25400" cap="sq" cmpd="sng" algn="ctr">
            <a:solidFill>
              <a:srgbClr val="080808"/>
            </a:solidFill>
            <a:prstDash val="sysDash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Прямая соединительная линия 8"/>
          <p:cNvSpPr/>
          <p:nvPr/>
        </p:nvSpPr>
        <p:spPr bwMode="auto">
          <a:xfrm flipH="1">
            <a:off x="1475656" y="4005064"/>
            <a:ext cx="6912768" cy="0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rgbClr val="080808"/>
            </a:solidFill>
            <a:prstDash val="sysDash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0" name="Прямая соединительная линия 9"/>
          <p:cNvSpPr/>
          <p:nvPr/>
        </p:nvSpPr>
        <p:spPr bwMode="auto">
          <a:xfrm flipH="1">
            <a:off x="1475656" y="3573016"/>
            <a:ext cx="6912768" cy="0"/>
          </a:xfrm>
          <a:prstGeom prst="line">
            <a:avLst/>
          </a:prstGeom>
          <a:solidFill>
            <a:srgbClr val="AE6A58"/>
          </a:solidFill>
          <a:ln w="25400" cap="sq" cmpd="sng" algn="ctr">
            <a:solidFill>
              <a:srgbClr val="080808"/>
            </a:solidFill>
            <a:prstDash val="sysDash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Прямая соединительная линия 10"/>
          <p:cNvSpPr/>
          <p:nvPr/>
        </p:nvSpPr>
        <p:spPr bwMode="auto">
          <a:xfrm flipH="1">
            <a:off x="1475656" y="2708920"/>
            <a:ext cx="6912768" cy="0"/>
          </a:xfrm>
          <a:prstGeom prst="line">
            <a:avLst/>
          </a:prstGeom>
          <a:solidFill>
            <a:srgbClr val="AE6A58"/>
          </a:solidFill>
          <a:ln w="25400" cap="sq" cmpd="sng" algn="ctr">
            <a:solidFill>
              <a:srgbClr val="080808"/>
            </a:solidFill>
            <a:prstDash val="sysDash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2" name="Прямая соединительная линия 11"/>
          <p:cNvSpPr/>
          <p:nvPr/>
        </p:nvSpPr>
        <p:spPr bwMode="auto">
          <a:xfrm flipH="1">
            <a:off x="1475656" y="2276872"/>
            <a:ext cx="6912768" cy="0"/>
          </a:xfrm>
          <a:prstGeom prst="line">
            <a:avLst/>
          </a:prstGeom>
          <a:solidFill>
            <a:srgbClr val="AE6A58"/>
          </a:solidFill>
          <a:ln w="25400" cap="sq" cmpd="sng" algn="ctr">
            <a:solidFill>
              <a:srgbClr val="080808"/>
            </a:solidFill>
            <a:prstDash val="sysDash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3" name="Прямая соединительная линия 12"/>
          <p:cNvSpPr/>
          <p:nvPr/>
        </p:nvSpPr>
        <p:spPr bwMode="auto">
          <a:xfrm flipH="1">
            <a:off x="1547664" y="1844824"/>
            <a:ext cx="6912768" cy="0"/>
          </a:xfrm>
          <a:prstGeom prst="line">
            <a:avLst/>
          </a:prstGeom>
          <a:solidFill>
            <a:srgbClr val="AE6A58"/>
          </a:solidFill>
          <a:ln w="25400" cap="sq" cmpd="sng" algn="ctr">
            <a:solidFill>
              <a:srgbClr val="080808"/>
            </a:solidFill>
            <a:prstDash val="sysDash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2246072" y="4797152"/>
            <a:ext cx="822848" cy="86409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635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5" name="Прямоугольник 14"/>
          <p:cNvSpPr/>
          <p:nvPr/>
        </p:nvSpPr>
        <p:spPr bwMode="auto">
          <a:xfrm>
            <a:off x="4565009" y="2708920"/>
            <a:ext cx="822849" cy="2952328"/>
          </a:xfrm>
          <a:prstGeom prst="rect">
            <a:avLst/>
          </a:prstGeom>
          <a:solidFill>
            <a:srgbClr val="D7C5B5">
              <a:lumMod val="20000"/>
              <a:lumOff val="80000"/>
            </a:srgbClr>
          </a:solidFill>
          <a:ln w="635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6883946" y="2276872"/>
            <a:ext cx="822849" cy="3384376"/>
          </a:xfrm>
          <a:prstGeom prst="rect">
            <a:avLst/>
          </a:prstGeom>
          <a:solidFill>
            <a:srgbClr val="D7C5B5">
              <a:lumMod val="20000"/>
              <a:lumOff val="80000"/>
            </a:srgbClr>
          </a:solidFill>
          <a:ln w="635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7" name="Прямая соединительная линия 16"/>
          <p:cNvSpPr/>
          <p:nvPr/>
        </p:nvSpPr>
        <p:spPr bwMode="auto">
          <a:xfrm flipH="1">
            <a:off x="1475656" y="5661248"/>
            <a:ext cx="6912768" cy="0"/>
          </a:xfrm>
          <a:prstGeom prst="line">
            <a:avLst/>
          </a:prstGeom>
          <a:solidFill>
            <a:srgbClr val="AE6A58"/>
          </a:solidFill>
          <a:ln w="25400" cap="sq" cmpd="sng" algn="ctr">
            <a:solidFill>
              <a:srgbClr val="080808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8" name="TextBox 14"/>
          <p:cNvSpPr txBox="1"/>
          <p:nvPr/>
        </p:nvSpPr>
        <p:spPr>
          <a:xfrm>
            <a:off x="1979712" y="5661248"/>
            <a:ext cx="1296144" cy="3600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1976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9" name="TextBox 1"/>
          <p:cNvSpPr txBox="1"/>
          <p:nvPr/>
        </p:nvSpPr>
        <p:spPr>
          <a:xfrm>
            <a:off x="4355976" y="5661248"/>
            <a:ext cx="1296144" cy="3600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1990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6732240" y="5661248"/>
            <a:ext cx="1296144" cy="3600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2013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21" name="TextBox 1"/>
          <p:cNvSpPr txBox="1"/>
          <p:nvPr/>
        </p:nvSpPr>
        <p:spPr>
          <a:xfrm>
            <a:off x="899592" y="2564904"/>
            <a:ext cx="720080" cy="288032"/>
          </a:xfrm>
          <a:prstGeom prst="rect">
            <a:avLst/>
          </a:prstGeom>
          <a:solidFill>
            <a:srgbClr val="917757">
              <a:lumMod val="40000"/>
              <a:lumOff val="60000"/>
            </a:srgbClr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 smtClean="0">
                <a:solidFill>
                  <a:srgbClr val="FF0000"/>
                </a:solidFill>
              </a:rPr>
              <a:t>35000</a:t>
            </a:r>
            <a:endParaRPr lang="ru-RU" sz="1100" b="1" dirty="0">
              <a:solidFill>
                <a:srgbClr val="FF0000"/>
              </a:solidFill>
            </a:endParaRPr>
          </a:p>
        </p:txBody>
      </p:sp>
      <p:sp>
        <p:nvSpPr>
          <p:cNvPr id="22" name="TextBox 1"/>
          <p:cNvSpPr txBox="1"/>
          <p:nvPr/>
        </p:nvSpPr>
        <p:spPr>
          <a:xfrm>
            <a:off x="899592" y="2132856"/>
            <a:ext cx="720080" cy="288032"/>
          </a:xfrm>
          <a:prstGeom prst="rect">
            <a:avLst/>
          </a:prstGeom>
          <a:solidFill>
            <a:srgbClr val="917757">
              <a:lumMod val="40000"/>
              <a:lumOff val="60000"/>
            </a:srgbClr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 smtClean="0">
                <a:solidFill>
                  <a:srgbClr val="FF0000"/>
                </a:solidFill>
              </a:rPr>
              <a:t>40000</a:t>
            </a:r>
            <a:endParaRPr lang="ru-RU" sz="1100" b="1" dirty="0">
              <a:solidFill>
                <a:srgbClr val="FF0000"/>
              </a:solidFill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899592" y="1700808"/>
            <a:ext cx="720080" cy="288032"/>
          </a:xfrm>
          <a:prstGeom prst="rect">
            <a:avLst/>
          </a:prstGeom>
          <a:solidFill>
            <a:srgbClr val="917757">
              <a:lumMod val="40000"/>
              <a:lumOff val="60000"/>
            </a:srgbClr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rgbClr val="FF0000"/>
                </a:solidFill>
              </a:rPr>
              <a:t>4</a:t>
            </a:r>
            <a:r>
              <a:rPr lang="ru-RU" sz="1100" b="1" dirty="0" smtClean="0">
                <a:solidFill>
                  <a:srgbClr val="FF0000"/>
                </a:solidFill>
              </a:rPr>
              <a:t>5000</a:t>
            </a:r>
            <a:endParaRPr lang="ru-RU" sz="1100" b="1" dirty="0">
              <a:solidFill>
                <a:srgbClr val="FF0000"/>
              </a:solidFill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899592" y="2996952"/>
            <a:ext cx="720080" cy="288032"/>
          </a:xfrm>
          <a:prstGeom prst="rect">
            <a:avLst/>
          </a:prstGeom>
          <a:solidFill>
            <a:srgbClr val="917757">
              <a:lumMod val="40000"/>
              <a:lumOff val="60000"/>
            </a:srgbClr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 smtClean="0">
                <a:solidFill>
                  <a:srgbClr val="FF0000"/>
                </a:solidFill>
              </a:rPr>
              <a:t>30000</a:t>
            </a:r>
            <a:endParaRPr lang="ru-RU" sz="1100" b="1" dirty="0">
              <a:solidFill>
                <a:srgbClr val="FF0000"/>
              </a:solidFill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899592" y="3429000"/>
            <a:ext cx="720080" cy="288032"/>
          </a:xfrm>
          <a:prstGeom prst="rect">
            <a:avLst/>
          </a:prstGeom>
          <a:solidFill>
            <a:srgbClr val="917757">
              <a:lumMod val="40000"/>
              <a:lumOff val="60000"/>
            </a:srgbClr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rgbClr val="FF0000"/>
                </a:solidFill>
              </a:rPr>
              <a:t>2</a:t>
            </a:r>
            <a:r>
              <a:rPr lang="ru-RU" sz="1100" b="1" dirty="0" smtClean="0">
                <a:solidFill>
                  <a:srgbClr val="FF0000"/>
                </a:solidFill>
              </a:rPr>
              <a:t>5000</a:t>
            </a:r>
            <a:endParaRPr lang="ru-RU" sz="1100" b="1" dirty="0">
              <a:solidFill>
                <a:srgbClr val="FF0000"/>
              </a:solidFill>
            </a:endParaRPr>
          </a:p>
        </p:txBody>
      </p:sp>
      <p:sp>
        <p:nvSpPr>
          <p:cNvPr id="26" name="TextBox 1"/>
          <p:cNvSpPr txBox="1"/>
          <p:nvPr/>
        </p:nvSpPr>
        <p:spPr>
          <a:xfrm>
            <a:off x="899592" y="3861048"/>
            <a:ext cx="720080" cy="288032"/>
          </a:xfrm>
          <a:prstGeom prst="rect">
            <a:avLst/>
          </a:prstGeom>
          <a:solidFill>
            <a:srgbClr val="917757">
              <a:lumMod val="40000"/>
              <a:lumOff val="60000"/>
            </a:srgbClr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100" b="1" dirty="0" smtClean="0">
                <a:solidFill>
                  <a:srgbClr val="FF0000"/>
                </a:solidFill>
              </a:rPr>
              <a:t>20000</a:t>
            </a:r>
            <a:endParaRPr lang="ru-RU" sz="1100" b="1" dirty="0">
              <a:solidFill>
                <a:srgbClr val="FF0000"/>
              </a:solidFill>
            </a:endParaRPr>
          </a:p>
        </p:txBody>
      </p:sp>
      <p:sp>
        <p:nvSpPr>
          <p:cNvPr id="27" name="TextBox 1"/>
          <p:cNvSpPr txBox="1"/>
          <p:nvPr/>
        </p:nvSpPr>
        <p:spPr>
          <a:xfrm>
            <a:off x="899592" y="4293096"/>
            <a:ext cx="720080" cy="288032"/>
          </a:xfrm>
          <a:prstGeom prst="rect">
            <a:avLst/>
          </a:prstGeom>
          <a:solidFill>
            <a:srgbClr val="917757">
              <a:lumMod val="40000"/>
              <a:lumOff val="60000"/>
            </a:srgbClr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rgbClr val="FF0000"/>
                </a:solidFill>
              </a:rPr>
              <a:t>15</a:t>
            </a:r>
            <a:r>
              <a:rPr lang="ru-RU" sz="1100" b="1" dirty="0" smtClean="0">
                <a:solidFill>
                  <a:srgbClr val="FF0000"/>
                </a:solidFill>
              </a:rPr>
              <a:t>000</a:t>
            </a:r>
            <a:endParaRPr lang="ru-RU" sz="1100" b="1" dirty="0">
              <a:solidFill>
                <a:srgbClr val="FF0000"/>
              </a:solidFill>
            </a:endParaRPr>
          </a:p>
        </p:txBody>
      </p:sp>
      <p:sp>
        <p:nvSpPr>
          <p:cNvPr id="28" name="TextBox 1"/>
          <p:cNvSpPr txBox="1"/>
          <p:nvPr/>
        </p:nvSpPr>
        <p:spPr>
          <a:xfrm>
            <a:off x="899592" y="4653136"/>
            <a:ext cx="720080" cy="288032"/>
          </a:xfrm>
          <a:prstGeom prst="rect">
            <a:avLst/>
          </a:prstGeom>
          <a:solidFill>
            <a:srgbClr val="917757">
              <a:lumMod val="40000"/>
              <a:lumOff val="60000"/>
            </a:srgbClr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rgbClr val="FF0000"/>
                </a:solidFill>
              </a:rPr>
              <a:t>1</a:t>
            </a:r>
            <a:r>
              <a:rPr lang="ru-RU" sz="1100" b="1" dirty="0" smtClean="0">
                <a:solidFill>
                  <a:srgbClr val="FF0000"/>
                </a:solidFill>
              </a:rPr>
              <a:t>0000</a:t>
            </a:r>
            <a:endParaRPr lang="ru-RU" sz="1100" b="1" dirty="0">
              <a:solidFill>
                <a:srgbClr val="FF0000"/>
              </a:solidFill>
            </a:endParaRPr>
          </a:p>
        </p:txBody>
      </p:sp>
      <p:sp>
        <p:nvSpPr>
          <p:cNvPr id="29" name="TextBox 1"/>
          <p:cNvSpPr txBox="1"/>
          <p:nvPr/>
        </p:nvSpPr>
        <p:spPr>
          <a:xfrm>
            <a:off x="899592" y="5085184"/>
            <a:ext cx="720080" cy="288032"/>
          </a:xfrm>
          <a:prstGeom prst="rect">
            <a:avLst/>
          </a:prstGeom>
          <a:solidFill>
            <a:srgbClr val="917757">
              <a:lumMod val="40000"/>
              <a:lumOff val="60000"/>
            </a:srgbClr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srgbClr val="FF0000"/>
                </a:solidFill>
              </a:rPr>
              <a:t>5</a:t>
            </a:r>
            <a:r>
              <a:rPr lang="ru-RU" sz="1100" b="1" dirty="0" smtClean="0">
                <a:solidFill>
                  <a:srgbClr val="FF0000"/>
                </a:solidFill>
              </a:rPr>
              <a:t>000</a:t>
            </a:r>
            <a:endParaRPr lang="ru-RU" sz="1100" b="1" dirty="0">
              <a:solidFill>
                <a:srgbClr val="FF0000"/>
              </a:solidFill>
            </a:endParaRPr>
          </a:p>
        </p:txBody>
      </p:sp>
      <p:sp>
        <p:nvSpPr>
          <p:cNvPr id="31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Пивоваров С.Э.,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Максимцев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И.А.,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Тарасевич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Л.С. Международный менеджмент, 5-е издание. СПб.: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Питер, 2013, с.</a:t>
            </a:r>
            <a:r>
              <a:rPr kumimoji="1" lang="en-US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81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Скругленная прямоугольная выноска 31"/>
          <p:cNvSpPr/>
          <p:nvPr/>
        </p:nvSpPr>
        <p:spPr bwMode="auto">
          <a:xfrm>
            <a:off x="2339752" y="4077072"/>
            <a:ext cx="1152128" cy="576064"/>
          </a:xfrm>
          <a:prstGeom prst="wedgeRoundRectCallout">
            <a:avLst/>
          </a:prstGeom>
          <a:solidFill>
            <a:schemeClr val="tx1"/>
          </a:solidFill>
          <a:ln w="28575" cap="sq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</a:rPr>
              <a:t>11 000</a:t>
            </a:r>
          </a:p>
        </p:txBody>
      </p:sp>
      <p:sp>
        <p:nvSpPr>
          <p:cNvPr id="33" name="Скругленная прямоугольная выноска 32"/>
          <p:cNvSpPr/>
          <p:nvPr/>
        </p:nvSpPr>
        <p:spPr bwMode="auto">
          <a:xfrm>
            <a:off x="4572000" y="1988840"/>
            <a:ext cx="1152128" cy="576064"/>
          </a:xfrm>
          <a:prstGeom prst="wedgeRoundRectCallout">
            <a:avLst/>
          </a:prstGeom>
          <a:solidFill>
            <a:schemeClr val="tx1"/>
          </a:solidFill>
          <a:ln w="28575" cap="sq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</a:rPr>
              <a:t>35 000</a:t>
            </a:r>
          </a:p>
        </p:txBody>
      </p:sp>
      <p:sp>
        <p:nvSpPr>
          <p:cNvPr id="34" name="Скругленная прямоугольная выноска 33"/>
          <p:cNvSpPr/>
          <p:nvPr/>
        </p:nvSpPr>
        <p:spPr bwMode="auto">
          <a:xfrm>
            <a:off x="7020272" y="1556792"/>
            <a:ext cx="1152128" cy="576064"/>
          </a:xfrm>
          <a:prstGeom prst="wedgeRoundRectCallout">
            <a:avLst/>
          </a:prstGeom>
          <a:solidFill>
            <a:schemeClr val="tx1"/>
          </a:solidFill>
          <a:ln w="28575" cap="sq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</a:rPr>
              <a:t>40 000</a:t>
            </a:r>
          </a:p>
        </p:txBody>
      </p:sp>
      <p:sp>
        <p:nvSpPr>
          <p:cNvPr id="35" name="Rectangle 6"/>
          <p:cNvSpPr txBox="1">
            <a:spLocks noChangeArrowheads="1"/>
          </p:cNvSpPr>
          <p:nvPr/>
        </p:nvSpPr>
        <p:spPr bwMode="auto">
          <a:xfrm>
            <a:off x="6786578" y="6215082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979FBDE-0C47-4390-A797-143760A95F2B}" type="slidenum">
              <a:rPr kumimoji="0" lang="ru-RU" sz="2000" b="1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1000"/>
                            </p:stCondLst>
                            <p:childTnLst>
                              <p:par>
                                <p:cTn id="5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2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3000"/>
                            </p:stCondLst>
                            <p:childTnLst>
                              <p:par>
                                <p:cTn id="6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4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0"/>
                            </p:stCondLst>
                            <p:childTnLst>
                              <p:par>
                                <p:cTn id="7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6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7000"/>
                            </p:stCondLst>
                            <p:childTnLst>
                              <p:par>
                                <p:cTn id="8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8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000"/>
                            </p:stCondLst>
                            <p:childTnLst>
                              <p:par>
                                <p:cTn id="10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000"/>
                            </p:stCondLst>
                            <p:childTnLst>
                              <p:par>
                                <p:cTn id="1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000"/>
                            </p:stCondLst>
                            <p:childTnLst>
                              <p:par>
                                <p:cTn id="1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000"/>
                            </p:stCondLst>
                            <p:childTnLst>
                              <p:par>
                                <p:cTn id="1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2" grpId="0" animBg="1"/>
      <p:bldP spid="33" grpId="0" animBg="1"/>
      <p:bldP spid="34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ая соединительная линия 17"/>
          <p:cNvSpPr/>
          <p:nvPr/>
        </p:nvSpPr>
        <p:spPr bwMode="auto">
          <a:xfrm flipH="1">
            <a:off x="1403648" y="2636912"/>
            <a:ext cx="6912768" cy="0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rgbClr val="080808"/>
            </a:solidFill>
            <a:prstDash val="sysDash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6" name="Прямая соединительная линия 15"/>
          <p:cNvSpPr/>
          <p:nvPr/>
        </p:nvSpPr>
        <p:spPr bwMode="auto">
          <a:xfrm flipH="1">
            <a:off x="1475656" y="3429000"/>
            <a:ext cx="6912768" cy="0"/>
          </a:xfrm>
          <a:prstGeom prst="line">
            <a:avLst/>
          </a:prstGeom>
          <a:solidFill>
            <a:srgbClr val="AE6A58"/>
          </a:solidFill>
          <a:ln w="25400" cap="sq" cmpd="sng" algn="ctr">
            <a:solidFill>
              <a:srgbClr val="080808"/>
            </a:solidFill>
            <a:prstDash val="sysDash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40" name="Прямая соединительная линия 39"/>
          <p:cNvSpPr/>
          <p:nvPr/>
        </p:nvSpPr>
        <p:spPr bwMode="auto">
          <a:xfrm flipH="1">
            <a:off x="1331640" y="4293096"/>
            <a:ext cx="6912768" cy="0"/>
          </a:xfrm>
          <a:prstGeom prst="line">
            <a:avLst/>
          </a:prstGeom>
          <a:solidFill>
            <a:srgbClr val="AE6A58"/>
          </a:solidFill>
          <a:ln w="25400" cap="sq" cmpd="sng" algn="ctr">
            <a:solidFill>
              <a:srgbClr val="080808"/>
            </a:solidFill>
            <a:prstDash val="sysDash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41" name="Прямая соединительная линия 40"/>
          <p:cNvSpPr/>
          <p:nvPr/>
        </p:nvSpPr>
        <p:spPr bwMode="auto">
          <a:xfrm flipH="1">
            <a:off x="1403648" y="5157192"/>
            <a:ext cx="6912768" cy="0"/>
          </a:xfrm>
          <a:prstGeom prst="line">
            <a:avLst/>
          </a:prstGeom>
          <a:solidFill>
            <a:srgbClr val="AE6A58"/>
          </a:solidFill>
          <a:ln w="25400" cap="sq" cmpd="sng" algn="ctr">
            <a:solidFill>
              <a:srgbClr val="080808"/>
            </a:solidFill>
            <a:prstDash val="sysDash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2123728" y="4581128"/>
            <a:ext cx="822848" cy="136815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635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5" name="TextBox 14"/>
          <p:cNvSpPr txBox="1"/>
          <p:nvPr/>
        </p:nvSpPr>
        <p:spPr>
          <a:xfrm>
            <a:off x="1907704" y="6093296"/>
            <a:ext cx="1296144" cy="3600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1976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6" name="Скругленная прямоугольная выноска 5"/>
          <p:cNvSpPr/>
          <p:nvPr/>
        </p:nvSpPr>
        <p:spPr bwMode="auto">
          <a:xfrm>
            <a:off x="2339752" y="3861048"/>
            <a:ext cx="1152128" cy="576064"/>
          </a:xfrm>
          <a:prstGeom prst="wedgeRoundRectCallout">
            <a:avLst/>
          </a:prstGeom>
          <a:solidFill>
            <a:schemeClr val="tx1"/>
          </a:solidFill>
          <a:ln w="28575" cap="sq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</a:rPr>
              <a:t>86 000</a:t>
            </a: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4499992" y="3501008"/>
            <a:ext cx="822849" cy="2448272"/>
          </a:xfrm>
          <a:prstGeom prst="rect">
            <a:avLst/>
          </a:prstGeom>
          <a:solidFill>
            <a:srgbClr val="D7C5B5">
              <a:lumMod val="20000"/>
              <a:lumOff val="80000"/>
            </a:srgbClr>
          </a:solidFill>
          <a:ln w="635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8" name="TextBox 1"/>
          <p:cNvSpPr txBox="1"/>
          <p:nvPr/>
        </p:nvSpPr>
        <p:spPr>
          <a:xfrm>
            <a:off x="4211960" y="6093296"/>
            <a:ext cx="1296144" cy="3600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1990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9" name="Скругленная прямоугольная выноска 8"/>
          <p:cNvSpPr/>
          <p:nvPr/>
        </p:nvSpPr>
        <p:spPr bwMode="auto">
          <a:xfrm>
            <a:off x="4716016" y="2852936"/>
            <a:ext cx="1152128" cy="576064"/>
          </a:xfrm>
          <a:prstGeom prst="wedgeRoundRectCallout">
            <a:avLst/>
          </a:prstGeom>
          <a:solidFill>
            <a:schemeClr val="tx1"/>
          </a:solidFill>
          <a:ln w="28575" cap="sq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</a:rPr>
              <a:t>147 000</a:t>
            </a:r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6804248" y="2636912"/>
            <a:ext cx="822849" cy="3312368"/>
          </a:xfrm>
          <a:prstGeom prst="rect">
            <a:avLst/>
          </a:prstGeom>
          <a:solidFill>
            <a:srgbClr val="D7C5B5">
              <a:lumMod val="20000"/>
              <a:lumOff val="80000"/>
            </a:srgbClr>
          </a:solidFill>
          <a:ln w="63500" cap="sq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TextBox 1"/>
          <p:cNvSpPr txBox="1"/>
          <p:nvPr/>
        </p:nvSpPr>
        <p:spPr>
          <a:xfrm>
            <a:off x="6588224" y="6093296"/>
            <a:ext cx="1296144" cy="3600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2013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2" name="Скругленная прямоугольная выноска 11"/>
          <p:cNvSpPr/>
          <p:nvPr/>
        </p:nvSpPr>
        <p:spPr bwMode="auto">
          <a:xfrm>
            <a:off x="6948264" y="1988840"/>
            <a:ext cx="1152128" cy="576064"/>
          </a:xfrm>
          <a:prstGeom prst="wedgeRoundRectCallout">
            <a:avLst/>
          </a:prstGeom>
          <a:solidFill>
            <a:schemeClr val="tx1"/>
          </a:solidFill>
          <a:ln w="28575" cap="sq" cmpd="sng" algn="ctr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</a:rPr>
              <a:t>200 000</a:t>
            </a:r>
          </a:p>
        </p:txBody>
      </p:sp>
      <p:sp>
        <p:nvSpPr>
          <p:cNvPr id="13" name="Прямая соединительная линия 12"/>
          <p:cNvSpPr/>
          <p:nvPr/>
        </p:nvSpPr>
        <p:spPr bwMode="auto">
          <a:xfrm flipH="1">
            <a:off x="1403648" y="6021288"/>
            <a:ext cx="6912768" cy="0"/>
          </a:xfrm>
          <a:prstGeom prst="line">
            <a:avLst/>
          </a:prstGeom>
          <a:solidFill>
            <a:srgbClr val="AE6A58"/>
          </a:solidFill>
          <a:ln w="25400" cap="sq" cmpd="sng" algn="ctr">
            <a:solidFill>
              <a:srgbClr val="080808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4" name="TextBox 1"/>
          <p:cNvSpPr txBox="1"/>
          <p:nvPr/>
        </p:nvSpPr>
        <p:spPr>
          <a:xfrm>
            <a:off x="467544" y="5013176"/>
            <a:ext cx="936104" cy="288032"/>
          </a:xfrm>
          <a:prstGeom prst="rect">
            <a:avLst/>
          </a:prstGeom>
          <a:solidFill>
            <a:srgbClr val="917757">
              <a:lumMod val="40000"/>
              <a:lumOff val="60000"/>
            </a:srgbClr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srgbClr val="FF0000"/>
                </a:solidFill>
              </a:rPr>
              <a:t>50 </a:t>
            </a:r>
            <a:r>
              <a:rPr lang="ru-RU" sz="1100" b="1" dirty="0" smtClean="0">
                <a:solidFill>
                  <a:srgbClr val="FF0000"/>
                </a:solidFill>
              </a:rPr>
              <a:t>000</a:t>
            </a:r>
            <a:endParaRPr lang="ru-RU" sz="1100" b="1" dirty="0">
              <a:solidFill>
                <a:srgbClr val="FF0000"/>
              </a:solidFill>
            </a:endParaRPr>
          </a:p>
        </p:txBody>
      </p:sp>
      <p:sp>
        <p:nvSpPr>
          <p:cNvPr id="15" name="TextBox 1"/>
          <p:cNvSpPr txBox="1"/>
          <p:nvPr/>
        </p:nvSpPr>
        <p:spPr>
          <a:xfrm>
            <a:off x="467544" y="4149080"/>
            <a:ext cx="864096" cy="288032"/>
          </a:xfrm>
          <a:prstGeom prst="rect">
            <a:avLst/>
          </a:prstGeom>
          <a:solidFill>
            <a:srgbClr val="917757">
              <a:lumMod val="40000"/>
              <a:lumOff val="60000"/>
            </a:srgbClr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rgbClr val="FF0000"/>
                </a:solidFill>
              </a:rPr>
              <a:t>1</a:t>
            </a:r>
            <a:r>
              <a:rPr lang="ru-RU" sz="1100" b="1" dirty="0" smtClean="0">
                <a:solidFill>
                  <a:srgbClr val="FF0000"/>
                </a:solidFill>
              </a:rPr>
              <a:t>00 000</a:t>
            </a:r>
            <a:endParaRPr lang="ru-RU" sz="1100" b="1" dirty="0">
              <a:solidFill>
                <a:srgbClr val="FF0000"/>
              </a:solidFill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395536" y="3284984"/>
            <a:ext cx="936104" cy="288032"/>
          </a:xfrm>
          <a:prstGeom prst="rect">
            <a:avLst/>
          </a:prstGeom>
          <a:solidFill>
            <a:srgbClr val="917757">
              <a:lumMod val="40000"/>
              <a:lumOff val="60000"/>
            </a:srgbClr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srgbClr val="FF0000"/>
                </a:solidFill>
              </a:rPr>
              <a:t>150</a:t>
            </a:r>
            <a:r>
              <a:rPr lang="ru-RU" sz="1100" b="1" dirty="0" smtClean="0">
                <a:solidFill>
                  <a:srgbClr val="FF0000"/>
                </a:solidFill>
              </a:rPr>
              <a:t>000</a:t>
            </a:r>
            <a:endParaRPr lang="ru-RU" sz="1100" b="1" dirty="0">
              <a:solidFill>
                <a:srgbClr val="FF0000"/>
              </a:solidFill>
            </a:endParaRPr>
          </a:p>
        </p:txBody>
      </p:sp>
      <p:sp>
        <p:nvSpPr>
          <p:cNvPr id="19" name="TextBox 1"/>
          <p:cNvSpPr txBox="1"/>
          <p:nvPr/>
        </p:nvSpPr>
        <p:spPr>
          <a:xfrm>
            <a:off x="395536" y="2492896"/>
            <a:ext cx="936104" cy="288032"/>
          </a:xfrm>
          <a:prstGeom prst="rect">
            <a:avLst/>
          </a:prstGeom>
          <a:solidFill>
            <a:srgbClr val="917757">
              <a:lumMod val="40000"/>
              <a:lumOff val="60000"/>
            </a:srgbClr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solidFill>
                  <a:srgbClr val="FF0000"/>
                </a:solidFill>
              </a:rPr>
              <a:t>200000</a:t>
            </a:r>
            <a:endParaRPr lang="ru-RU" sz="1100" b="1" dirty="0">
              <a:solidFill>
                <a:srgbClr val="FF0000"/>
              </a:solidFill>
            </a:endParaRPr>
          </a:p>
        </p:txBody>
      </p:sp>
      <p:sp>
        <p:nvSpPr>
          <p:cNvPr id="20" name="Прямая соединительная линия 19"/>
          <p:cNvSpPr/>
          <p:nvPr/>
        </p:nvSpPr>
        <p:spPr bwMode="auto">
          <a:xfrm flipH="1">
            <a:off x="1547664" y="1772816"/>
            <a:ext cx="6912768" cy="0"/>
          </a:xfrm>
          <a:prstGeom prst="line">
            <a:avLst/>
          </a:prstGeom>
          <a:solidFill>
            <a:srgbClr val="AE6A58"/>
          </a:solidFill>
          <a:ln w="25400" cap="sq" cmpd="sng" algn="ctr">
            <a:solidFill>
              <a:srgbClr val="080808"/>
            </a:solidFill>
            <a:prstDash val="sysDash"/>
            <a:round/>
            <a:headEnd type="none" w="sm" len="sm"/>
            <a:tailEnd type="none" w="sm" len="sm"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1" name="TextBox 1"/>
          <p:cNvSpPr txBox="1"/>
          <p:nvPr/>
        </p:nvSpPr>
        <p:spPr>
          <a:xfrm>
            <a:off x="395536" y="1628800"/>
            <a:ext cx="1008112" cy="288032"/>
          </a:xfrm>
          <a:prstGeom prst="rect">
            <a:avLst/>
          </a:prstGeom>
          <a:solidFill>
            <a:srgbClr val="917757">
              <a:lumMod val="40000"/>
              <a:lumOff val="60000"/>
            </a:srgbClr>
          </a:solidFill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srgbClr val="FF0000"/>
                </a:solidFill>
              </a:rPr>
              <a:t>2</a:t>
            </a:r>
            <a:r>
              <a:rPr lang="ru-RU" sz="1100" b="1" dirty="0" smtClean="0">
                <a:solidFill>
                  <a:srgbClr val="FF0000"/>
                </a:solidFill>
              </a:rPr>
              <a:t>50000</a:t>
            </a:r>
            <a:endParaRPr lang="ru-RU" sz="1100" b="1" dirty="0">
              <a:solidFill>
                <a:srgbClr val="FF0000"/>
              </a:solidFill>
            </a:endParaRPr>
          </a:p>
        </p:txBody>
      </p:sp>
      <p:sp>
        <p:nvSpPr>
          <p:cNvPr id="42" name="Rectangle 2"/>
          <p:cNvSpPr txBox="1">
            <a:spLocks noChangeArrowheads="1"/>
          </p:cNvSpPr>
          <p:nvPr/>
        </p:nvSpPr>
        <p:spPr bwMode="auto">
          <a:xfrm>
            <a:off x="467544" y="214291"/>
            <a:ext cx="835292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Число зарубежных филиалов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ТНК в мире</a:t>
            </a:r>
            <a:endParaRPr kumimoji="1" lang="nl-NL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 bwMode="auto">
          <a:xfrm>
            <a:off x="755576" y="6489576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Пивоваров С.Э.,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Максимцев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И.А.,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Тарасевич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Л.С. Международный менеджмент, 5-е издание. СПб.: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Питер, 2013, с.</a:t>
            </a:r>
            <a:r>
              <a:rPr kumimoji="1" lang="en-US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81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4" name="Rectangle 6"/>
          <p:cNvSpPr txBox="1">
            <a:spLocks noChangeArrowheads="1"/>
          </p:cNvSpPr>
          <p:nvPr/>
        </p:nvSpPr>
        <p:spPr bwMode="auto">
          <a:xfrm>
            <a:off x="6786578" y="6215082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979FBDE-0C47-4390-A797-143760A95F2B}" type="slidenum">
              <a:rPr kumimoji="0" lang="ru-RU" sz="2000" b="1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20000"/>
                  <a:lumOff val="8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6" grpId="0" animBg="1"/>
      <p:bldP spid="40" grpId="0" animBg="1"/>
      <p:bldP spid="41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ФПГ США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72816"/>
            <a:ext cx="8064896" cy="4320480"/>
          </a:xfrm>
        </p:spPr>
        <p:txBody>
          <a:bodyPr/>
          <a:lstStyle/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Формировались в условиях развитой рыночной системы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Корпорации наращивали капитал за счёт продажи своих акций, банки играли лишь вспомогательную роль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100 ведущих ФПГ производят от 50% до 60% ВНП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 1960г. смягчаются ограничения роли банков в формировании ФПГ</a:t>
            </a: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Пивоваров С.Э.,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Максимцев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И.А.,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Тарасевич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Л.С. Международный менеджмент, 5-е издание. СПб.: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Питер, 2013, с.88-89.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ФПГ США: </a:t>
            </a: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Exxon Corporation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72816"/>
            <a:ext cx="8064896" cy="4320480"/>
          </a:xfrm>
        </p:spPr>
        <p:txBody>
          <a:bodyPr/>
          <a:lstStyle/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Является преемником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Standard Oil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Джона Рокфеллера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Название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Exxon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введено в оборот в 1972 г.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Вертикальная интеграция: в структуру входят предприятия нефтедобычи, трубопроводные и танкерные компании, нефтехимические предприятия, розничные продавцы топлива и масел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Пивоваров С.Э.,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Максимцев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И.А.,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Тарасевич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Л.С. Международный менеджмент, 5-е издание. СПб.: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Питер, 2013, с.88-89.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ФПГ Германии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72816"/>
            <a:ext cx="8064896" cy="4320480"/>
          </a:xfrm>
        </p:spPr>
        <p:txBody>
          <a:bodyPr/>
          <a:lstStyle/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sz="2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Особенность: очень существенная роль банков из-за того, что частные инвесторы не имеют доступа на фондовые биржи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sz="2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результате до 80% голосов на собраниях акционеров представлено банками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sz="2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Например, </a:t>
            </a:r>
            <a:r>
              <a:rPr lang="en-US" sz="2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Deutsche Bank </a:t>
            </a:r>
            <a:r>
              <a:rPr lang="ru-RU" sz="2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контролирует </a:t>
            </a:r>
            <a:r>
              <a:rPr lang="en-US" sz="2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Daimler Benz,</a:t>
            </a:r>
            <a:r>
              <a:rPr lang="ru-RU" sz="2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торговый дом </a:t>
            </a:r>
            <a:r>
              <a:rPr lang="en-US" sz="26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Karstadt</a:t>
            </a:r>
            <a:r>
              <a:rPr lang="en-US" sz="2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lang="ru-RU" sz="2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металлургический концерн </a:t>
            </a:r>
            <a:r>
              <a:rPr lang="en-US" sz="26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Metallgesellshaft</a:t>
            </a:r>
            <a:r>
              <a:rPr lang="en-US" sz="2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2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 строительную фирму </a:t>
            </a:r>
            <a:r>
              <a:rPr lang="en-US" sz="26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Holzmann</a:t>
            </a:r>
            <a:endParaRPr lang="ru-RU" sz="26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Пивоваров С.Э.,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Максимцев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И.А.,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Тарасевич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Л.С. Международный менеджмент, 5-е издание. СПб.: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Питер, 2013, с.89-91.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ФПГ Германии: </a:t>
            </a: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Deutsche Bank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Пивоваров С.Э.,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Максимцев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И.А.,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Тарасевич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Л.С. Международный менеджмент, 5-е издание. СПб.: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Питер, 2013, с.89-91.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Рисунок 12" descr="Untitled-TrueColor-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484784"/>
            <a:ext cx="8674223" cy="47201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ФПГ Японии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63080" y="1628800"/>
            <a:ext cx="8280920" cy="4320480"/>
          </a:xfrm>
        </p:spPr>
        <p:txBody>
          <a:bodyPr/>
          <a:lstStyle/>
          <a:p>
            <a:pPr>
              <a:spcBef>
                <a:spcPts val="0"/>
              </a:spcBef>
              <a:buClrTx/>
              <a:buSzPct val="120000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Основу экономики составляют шесть крупнейших 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кейрэцу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bg2"/>
                </a:solidFill>
              </a:rPr>
              <a:t>(</a:t>
            </a:r>
            <a:r>
              <a:rPr lang="ja-JP" altLang="en-US" dirty="0" smtClean="0">
                <a:solidFill>
                  <a:schemeClr val="bg2"/>
                </a:solidFill>
              </a:rPr>
              <a:t>系列</a:t>
            </a:r>
            <a:r>
              <a:rPr lang="ru-RU" altLang="ja-JP" dirty="0" smtClean="0">
                <a:solidFill>
                  <a:schemeClr val="bg2"/>
                </a:solidFill>
              </a:rPr>
              <a:t>)</a:t>
            </a:r>
            <a:r>
              <a:rPr lang="ru-RU" dirty="0" smtClean="0"/>
              <a:t>,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«систем»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или дзайбацу </a:t>
            </a:r>
            <a:r>
              <a:rPr lang="ja-JP" altLang="en-US" dirty="0" smtClean="0">
                <a:solidFill>
                  <a:schemeClr val="bg2"/>
                </a:solidFill>
              </a:rPr>
              <a:t>財閥</a:t>
            </a:r>
            <a:r>
              <a:rPr lang="en-US" altLang="ja-JP" dirty="0" smtClean="0">
                <a:solidFill>
                  <a:schemeClr val="bg2"/>
                </a:solidFill>
              </a:rPr>
              <a:t>,</a:t>
            </a:r>
            <a:r>
              <a:rPr lang="ru-RU" altLang="ja-JP" dirty="0" smtClean="0">
                <a:solidFill>
                  <a:schemeClr val="bg2"/>
                </a:solidFill>
              </a:rPr>
              <a:t> </a:t>
            </a:r>
            <a:r>
              <a:rPr lang="ru-RU" dirty="0" smtClean="0">
                <a:solidFill>
                  <a:srgbClr val="080808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«собственностей»: </a:t>
            </a:r>
            <a:endParaRPr lang="en-US" dirty="0" smtClean="0">
              <a:solidFill>
                <a:srgbClr val="080808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en-US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Mitsubishi</a:t>
            </a:r>
            <a:endParaRPr lang="ru-RU" b="1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en-US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Sumitomo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(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включает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Mazda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NEC)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en-US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Mitsui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включает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SONY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Toshiba)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en-US" b="1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Fuju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(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включает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Yamaha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Nissan, Canon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</a:t>
            </a:r>
            <a:endParaRPr lang="en-US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en-US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Dai-Ichi Kangyo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включает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Isuzu, Kawasaki, Itochu, Fujitsu, Hitachi)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en-US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Sanwa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(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включает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Konica, Sharp, Kyocera)</a:t>
            </a: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899592" y="6489576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Пивоваров С.Э.,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Максимцев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И.А.,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Тарасевич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Л.С. Международный менеджмент, 5-е издание. СПб.: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Питер, 2013, с.92.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ФПГ Японии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63080" y="1628800"/>
            <a:ext cx="8280920" cy="4320480"/>
          </a:xfrm>
        </p:spPr>
        <p:txBody>
          <a:bodyPr/>
          <a:lstStyle/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Ядром «системы» является один из крупнейших банков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Элементы «системы» перекрестно владеют акциями друг друга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«систему» также входят торговая компания, страховое общество, инвестиционная компания и одно или несколько вертикально интегрированных промышленных объединений</a:t>
            </a:r>
            <a:endParaRPr lang="en-US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899592" y="6489576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Пивоваров С.Э.,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Максимцев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И.А.,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Тарасевич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Л.С. Международный менеджмент, 5-е издание. СПб.: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Питер, 2013, с.92.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ФПГ Японии: </a:t>
            </a:r>
            <a:r>
              <a:rPr lang="ru-RU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кейрэцу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Sumitomo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00808"/>
            <a:ext cx="8064896" cy="4320480"/>
          </a:xfrm>
        </p:spPr>
        <p:txBody>
          <a:bodyPr/>
          <a:lstStyle/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Финансы: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Sumitomo Mitsui Financial Group, Sumitomo Trust &amp; Banking, Sumitomo Life Insurance Co., Sumitomo Real Estate, Mitsui Sumitomo Insurance Co., Ltd., Sumitomo Realty &amp; Development Co., Ltd., Presidio Ventures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Строительство: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Sumitomo Mitsui Construction Co., Ltd., Sumitomo Densetsu, Sumitomo Osaka Cement Co., Ltd.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899592" y="6489576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ru-RU" sz="800" kern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Википедия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ФПГ Японии: </a:t>
            </a:r>
            <a:r>
              <a:rPr lang="ru-RU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кейрэцу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Sumitomo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00808"/>
            <a:ext cx="8064896" cy="4320480"/>
          </a:xfrm>
        </p:spPr>
        <p:txBody>
          <a:bodyPr/>
          <a:lstStyle/>
          <a:p>
            <a:pPr marL="538163" indent="-538163">
              <a:spcBef>
                <a:spcPts val="6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Пищепром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Asahi Breweries </a:t>
            </a:r>
          </a:p>
          <a:p>
            <a:pPr marL="538163" indent="-538163">
              <a:spcBef>
                <a:spcPts val="6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Транспорт: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The Sumitomo Warehouse Co., Ltd., Hanshin Railway,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Keihan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Railway,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Nankai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Railway </a:t>
            </a:r>
          </a:p>
          <a:p>
            <a:pPr marL="538163" indent="-538163">
              <a:spcBef>
                <a:spcPts val="6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Торговля: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Sumitomo Corporation </a:t>
            </a:r>
          </a:p>
          <a:p>
            <a:pPr marL="538163" indent="-538163">
              <a:spcBef>
                <a:spcPts val="6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Автопром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Mazda </a:t>
            </a:r>
          </a:p>
          <a:p>
            <a:pPr marL="538163" indent="-538163">
              <a:spcBef>
                <a:spcPts val="6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Точное машиностроение: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Sumitomo Heavy Industries, Ltd. 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899592" y="6489576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Википедия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ФПГ Японии: </a:t>
            </a:r>
            <a:r>
              <a:rPr lang="ru-RU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кейрэцу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Sumitomo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00808"/>
            <a:ext cx="8064896" cy="4320480"/>
          </a:xfrm>
        </p:spPr>
        <p:txBody>
          <a:bodyPr/>
          <a:lstStyle/>
          <a:p>
            <a:pPr marL="538163" indent="-538163">
              <a:spcBef>
                <a:spcPts val="6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Металлургия: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Sumitomo Metal Industries, Ltd.,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Mezon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Stainless Steel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Fzco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., Sumitomo Light Metal Industries, Ltd., </a:t>
            </a:r>
          </a:p>
          <a:p>
            <a:pPr marL="538163" indent="-538163">
              <a:spcBef>
                <a:spcPts val="6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Химпром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Sumitomo Chemicals, Nippon Sheet Glass Co., Ltd., Sumitomo Bakelite Co., Ltd., Sumitomo Rubber Industries, Ltd., Dainippon Sumitomo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Pharma</a:t>
            </a:r>
            <a:endParaRPr lang="en-US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899592" y="6489576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Википедия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ФПГ Японии: </a:t>
            </a:r>
            <a:r>
              <a:rPr lang="ru-RU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кейрэцу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Sumitomo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00808"/>
            <a:ext cx="8064896" cy="4320480"/>
          </a:xfrm>
        </p:spPr>
        <p:txBody>
          <a:bodyPr/>
          <a:lstStyle/>
          <a:p>
            <a:pPr marL="538163" indent="-538163">
              <a:spcBef>
                <a:spcPts val="1200"/>
              </a:spcBef>
              <a:spcAft>
                <a:spcPts val="12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Горное дело: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Sumitomo Metal Mining Co., Ltd. </a:t>
            </a:r>
          </a:p>
          <a:p>
            <a:pPr marL="538163" indent="-538163">
              <a:spcBef>
                <a:spcPts val="1200"/>
              </a:spcBef>
              <a:spcAft>
                <a:spcPts val="12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Леспром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Sumitomo Forestry Co., Ltd. </a:t>
            </a:r>
          </a:p>
          <a:p>
            <a:pPr marL="538163" indent="-538163">
              <a:spcBef>
                <a:spcPts val="1200"/>
              </a:spcBef>
              <a:spcAft>
                <a:spcPts val="12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Инфраструктура: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Nippon Koei</a:t>
            </a:r>
          </a:p>
          <a:p>
            <a:pPr marL="538163" indent="-538163">
              <a:spcBef>
                <a:spcPts val="1200"/>
              </a:spcBef>
              <a:spcAft>
                <a:spcPts val="12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Электрика и электроника: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NEC, Sumitomo Electric Industries, Ltd. 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899592" y="6489576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ru-RU" sz="800" kern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Википедия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ФПГ Японии: </a:t>
            </a:r>
            <a:r>
              <a:rPr lang="ru-RU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кейрэцу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Mitsubishi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556792"/>
            <a:ext cx="8064896" cy="5040560"/>
          </a:xfrm>
        </p:spPr>
        <p:txBody>
          <a:bodyPr/>
          <a:lstStyle/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Финансы: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Mitsubishi Corporation, </a:t>
            </a:r>
            <a:r>
              <a:rPr lang="en-US" sz="18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Tokio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Marine and Fire Insurance, Mitsubishi Estate, Meiji Mutual Fund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Строительство: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Pacific Consultants International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Пищепром</a:t>
            </a: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Kirin Brewery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Торговля: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Mitsubishi Shoji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Автопром</a:t>
            </a: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Mitsubishi Motors, Mitsubishi Heavy Industries, Mitsubishi Fuso Truck and Bus Corporation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Нефтепродукты: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Nippon Oil, Mitsubishi Oil, Mitsubishi Nuclear Fuel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Точное машиностроение: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Nikon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Химпром</a:t>
            </a: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Mitsubishi Chemical, Mitsubishi Gas Chemical, Mitsubishi Rayon Co., Ltd., Mitsubishi Materials Corp., Mitsubishi Plastics Industries, Asahi Glass, Nippon Synthetic Chemical Industries (Nippon </a:t>
            </a:r>
            <a:r>
              <a:rPr lang="en-US" sz="18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Gosei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Электроника: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Mitsubishi Electric, Mitsubishi Precision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Бумага: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Mitsubishi Paper Mills Ltd.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Металлургия: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Mitsubishi Steel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Морские перевозки: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Nippon Yusen </a:t>
            </a:r>
            <a:endParaRPr lang="nl-NL" sz="18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899592" y="6489576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ru-RU" sz="800" kern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Википедия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ФПГ Японии: </a:t>
            </a:r>
            <a:r>
              <a:rPr lang="ru-RU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кейрэцу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Mitsui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00808"/>
            <a:ext cx="8064896" cy="4752528"/>
          </a:xfrm>
        </p:spPr>
        <p:txBody>
          <a:bodyPr/>
          <a:lstStyle/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Финансы: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Sony Financial, Mitsui Real Estate, Mitsukoshi, Mitsui Mutual Life, Mitsui Marine &amp; Fire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Пищепром</a:t>
            </a: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Nippon Flour Mills, Mitsui Sugar, Suntory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Химпром</a:t>
            </a: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Fuji Photo Film, Mitsui Toatsu Chemicals, Mitsui Petrochemical Industries, Toagosei Chemical Industries, Denki Kagaku Kogyo, Daicel Chemical Industries, Mitsui Pharmaceuticals, Mitsui Toatsu Fertilizers, Mitsui Toatsu Dyes, Toray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Торговля: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Mitsui Bussan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Нефтепродукты: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General Sekiyu, Kyokuto Petroleum Industries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Электроника: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Sony Corporation, </a:t>
            </a:r>
            <a:r>
              <a:rPr lang="en-US" sz="18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Yaussa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Corporation, Ibiden Company, Toshiba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Металлургия: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Japan Steel Works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Развлечения: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Sony Computer Entertainment, Sony Pictures Entertainment, Sony Music Entertainment 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899592" y="6489576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ru-RU" sz="800" kern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Википедия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ФПГ Японии: </a:t>
            </a:r>
            <a:r>
              <a:rPr lang="ru-RU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кейрэцу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Dai-Ichi Kangyo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00808"/>
            <a:ext cx="8064896" cy="4752528"/>
          </a:xfrm>
        </p:spPr>
        <p:txBody>
          <a:bodyPr/>
          <a:lstStyle/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Финансы: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Fukoku Mutual Life, Asahi Mutual Life, Nissan Marine &amp; Fire, Taisei Marine &amp; Fire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Электроника: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Fujitsu, Hitachi, Fuji Electric, </a:t>
            </a:r>
            <a:r>
              <a:rPr lang="en-US" sz="18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Yaskawa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Electric, Nippon Columbia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Транспорт: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Isuzu, Kawasaki Heavy Industries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Энергетика: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Tokyo Electric Power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Нефтепродукты: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Showa Shell Sekiyu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Точное машиностроение: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Asahi Optical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Торговля: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Seibu, Itochu,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Металлургия: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Kawasaki Steel, Japan Metals Kobe Steel, Kawasaki Steel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Химпром</a:t>
            </a: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en-US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Denki Kagaku Kogyo-Mitsui Group, Nippon Zeon, Asahi Denka Kogyo, Sankyo Co., Lion Corporation, Kyowa Hakko Kogyo, Asahi Chemical Industries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endParaRPr lang="en-US" sz="18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899592" y="6489576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ru-RU" sz="800" kern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Википедия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ФПГ Японии: </a:t>
            </a:r>
            <a:r>
              <a:rPr lang="ru-RU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кейрэцу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Sanwa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556792"/>
            <a:ext cx="8064896" cy="4752528"/>
          </a:xfrm>
        </p:spPr>
        <p:txBody>
          <a:bodyPr/>
          <a:lstStyle/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2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Пищепром</a:t>
            </a: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Itoham Foods, Suntory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Транспорт: </a:t>
            </a:r>
            <a:r>
              <a:rPr 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Hankyu Railway, Keisei Railway, Hitachi Zosen Corporation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Металлургия: </a:t>
            </a:r>
            <a:r>
              <a:rPr 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Kobe Steel, Nakayama Steel Works, Nisshin Steel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Точное машиностроение: </a:t>
            </a:r>
            <a:r>
              <a:rPr 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Konica Minolta, Hoya Corporation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Нефтепродукты: </a:t>
            </a:r>
            <a:r>
              <a:rPr 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Cosmo Oil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Электроника: </a:t>
            </a:r>
            <a:r>
              <a:rPr 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Hitachi, Iwatsu Electric, Sharp Corporation, Nitto Denko, Kyocera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Торговля: </a:t>
            </a:r>
            <a:r>
              <a:rPr lang="en-US" sz="2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Takashiama</a:t>
            </a:r>
            <a:r>
              <a:rPr 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Orix</a:t>
            </a:r>
            <a:r>
              <a:rPr 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Nissho Iwai, Takashimaya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2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Химпром</a:t>
            </a: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</a:t>
            </a:r>
            <a:r>
              <a:rPr 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Ube Industries, Tokuyama Corp, Hitachi Chemical, Sekisui Chemical, Kansai Paint, Tanabe Seiyaku, </a:t>
            </a:r>
            <a:r>
              <a:rPr lang="en-US" sz="2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Astellas</a:t>
            </a:r>
            <a:r>
              <a:rPr 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Pharma</a:t>
            </a:r>
            <a:r>
              <a:rPr 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Daiso Co., Teijin, Unitika </a:t>
            </a:r>
            <a:r>
              <a:rPr lang="en-US" sz="2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Fukusure</a:t>
            </a:r>
            <a:r>
              <a:rPr 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  <a:p>
            <a:pPr marL="538163" indent="-538163">
              <a:spcBef>
                <a:spcPts val="0"/>
              </a:spcBef>
              <a:spcAft>
                <a:spcPts val="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Кино: </a:t>
            </a:r>
            <a:r>
              <a:rPr 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Toho, Shin-</a:t>
            </a:r>
            <a:r>
              <a:rPr lang="en-US" sz="20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Maywa</a:t>
            </a:r>
            <a:r>
              <a:rPr lang="en-US" sz="2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899592" y="6489576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ru-RU" sz="800" kern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Википедия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ФПГ Южной Кореи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63080" y="1628800"/>
            <a:ext cx="7813376" cy="4320480"/>
          </a:xfrm>
        </p:spPr>
        <p:txBody>
          <a:bodyPr/>
          <a:lstStyle/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Кейрецу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по-корейски называется «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чеболь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» (</a:t>
            </a:r>
            <a:r>
              <a:rPr lang="ko-KR" altLang="en-US" dirty="0" smtClean="0"/>
              <a:t>재벌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), «собственность»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altLang="ko-KR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Крупнейшие </a:t>
            </a:r>
            <a:r>
              <a:rPr lang="ru-RU" altLang="ko-KR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чеболи</a:t>
            </a:r>
            <a:r>
              <a:rPr lang="ru-RU" altLang="ko-KR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Южной Кореи – это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Samsung, Daewoo, LG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Hyndai</a:t>
            </a:r>
            <a:endParaRPr lang="en-US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Очень сильное влияние государства, которое проводило политику 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импортозамещения</a:t>
            </a: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Высокий уровень диверсификации: в каждом 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чеболе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есть все ведущие отрасли промышленности</a:t>
            </a:r>
            <a:endParaRPr lang="en-US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899592" y="6489576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Пивоваров С.Э.,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Максимцев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И.А.,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Тарасевич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Л.С. Международный менеджмент, 5-е издание. СПб.: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Питер, 2013, с.92-93.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Зачем появляются ТНК?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72816"/>
            <a:ext cx="8064896" cy="4320480"/>
          </a:xfrm>
        </p:spPr>
        <p:txBody>
          <a:bodyPr/>
          <a:lstStyle/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Доступ к новым рынкам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Доступ к новым источникам ресурсов (материальным, трудовым, технологическим)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Устранение конкуренции в интересах партнёров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Экономия на расширении масштабов производства, вертикальная интеграция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Снижение рисков для «крупной рыбы»</a:t>
            </a: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Пивоваров С.Э.,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Максимцев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И.А.,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Тарасевич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Л.С. Международный менеджмент, 5-е издание. СПб.: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Питер, 2013, с.82-87.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Доступ ТНК к новым рынкам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72816"/>
            <a:ext cx="8064896" cy="4320480"/>
          </a:xfrm>
        </p:spPr>
        <p:txBody>
          <a:bodyPr/>
          <a:lstStyle/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Первый вариант: инициатива со стороны самой корпорации. Она может стремиться преодолеть ограничения по входу на зарубежный рынок. 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Пример: наличие пошлин на ввозимые готовые автомобили делает их менее привлекательными по цене, поэтому автомобильные корпорации стараются наладить хотя бы сборочное производство в принимающей стране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Пивоваров С.Э.,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Максимцев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И.А.,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Тарасевич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Л.С. Международный менеджмент, 5-е издание. СПб.: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Питер, 2013, с.82-87.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Ввозные пошлины на новые автомобили в ЕАЭС в 2018 г.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79104" y="6021288"/>
            <a:ext cx="7453336" cy="656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900" i="0" u="none" strike="noStrike" kern="0" cap="none" spc="0" normalizeH="0" baseline="0" noProof="0" dirty="0" smtClean="0">
                <a:ln>
                  <a:noFill/>
                </a:ln>
                <a:solidFill>
                  <a:schemeClr val="bg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ea typeface="+mn-ea"/>
                <a:cs typeface="+mn-cs"/>
              </a:rPr>
              <a:t>Источник: </a:t>
            </a:r>
            <a:r>
              <a:rPr lang="ru-RU" sz="900" dirty="0" smtClean="0">
                <a:solidFill>
                  <a:schemeClr val="bg2"/>
                </a:solidFill>
              </a:rPr>
              <a:t>Решение Совета Евразийской экономической комиссии от 16.07.2012 N 54 (ред. от 31.01.2018) "Об утверждении единой Товарной номенклатуры внешнеэкономической деятельности Евразийского экономического союза и Единого таможенного тарифа Евразийского экономического союза" (с </a:t>
            </a:r>
            <a:r>
              <a:rPr lang="ru-RU" sz="900" dirty="0" err="1" smtClean="0">
                <a:solidFill>
                  <a:schemeClr val="bg2"/>
                </a:solidFill>
              </a:rPr>
              <a:t>изм</a:t>
            </a:r>
            <a:r>
              <a:rPr lang="ru-RU" sz="900" dirty="0" smtClean="0">
                <a:solidFill>
                  <a:schemeClr val="bg2"/>
                </a:solidFill>
              </a:rPr>
              <a:t>. и доп., вступ. в силу с 24.03.2018), цитируется по: </a:t>
            </a:r>
            <a:r>
              <a:rPr lang="en-US" sz="900" dirty="0" smtClean="0">
                <a:solidFill>
                  <a:schemeClr val="bg2"/>
                </a:solidFill>
                <a:hlinkClick r:id="rId3"/>
              </a:rPr>
              <a:t>http://www.consultant.ru/document/cons_doc_LAW_133133/</a:t>
            </a:r>
            <a:r>
              <a:rPr lang="ru-RU" sz="900" dirty="0" smtClean="0">
                <a:solidFill>
                  <a:schemeClr val="bg2"/>
                </a:solidFill>
              </a:rPr>
              <a:t>, 25 марта 2018 г.</a:t>
            </a:r>
            <a:endParaRPr kumimoji="1" lang="nl-NL" sz="900" i="0" u="none" strike="noStrike" kern="0" cap="none" spc="0" normalizeH="0" baseline="0" noProof="0" dirty="0">
              <a:ln>
                <a:noFill/>
              </a:ln>
              <a:solidFill>
                <a:schemeClr val="bg2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ea typeface="+mn-ea"/>
              <a:cs typeface="+mn-cs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683568" y="1628801"/>
          <a:ext cx="7848873" cy="4241056"/>
        </p:xfrm>
        <a:graphic>
          <a:graphicData uri="http://schemas.openxmlformats.org/drawingml/2006/table">
            <a:tbl>
              <a:tblPr/>
              <a:tblGrid>
                <a:gridCol w="2123056"/>
                <a:gridCol w="2773488"/>
                <a:gridCol w="2952329"/>
              </a:tblGrid>
              <a:tr h="1223186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Код ТН ВЭД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Объём двигателя, куб. см.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Ставка ввозной таможенной пошлины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7383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8703 22 109 9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1000 - 1500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0,37 Евро/куб.см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7383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8703 23 194 0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1500 - 1800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0,42 Евро/куб.см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7383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8703 23 198 1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1800 - 3000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0,6 Евро/куб.см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738319"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8703 25 109 9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свыше 3000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0,78 Евро/куб.см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Ford Focus III  vs. Suzuki SX 4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2132856"/>
            <a:ext cx="8064896" cy="3960440"/>
          </a:xfrm>
        </p:spPr>
        <p:txBody>
          <a:bodyPr/>
          <a:lstStyle/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2013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г.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тоимость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нового автомобиля «Форд Фокус» 3-го поколения составляла 747 тысяч рублей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Аналогичная модель «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Сузуки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» стоила на 80 тысяч рублей дороже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Для потребителя с точки зрения цены становится более заманчивым приобретение автомобиля ТНК «Форд» 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Доступ ТНК к новым рынкам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72816"/>
            <a:ext cx="8064896" cy="4320480"/>
          </a:xfrm>
        </p:spPr>
        <p:txBody>
          <a:bodyPr/>
          <a:lstStyle/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Второй вариант: со стороны местных законодателей на ТНК может оказываться давление, требующее вступления в альянсы с местными партнёрами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Пример: «степень локализации» для автомобилестроителей, запрет открывать «настоящие» филиалы иностранных банков в РФ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Пивоваров С.Э.,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Максимцев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И.А.,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Тарасевич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Л.С. Международный менеджмент, 5-е издание. СПб.: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Питер, 2013, с.82-87.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Доступ ТНК </a:t>
            </a:r>
            <a:b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 новым источникам ресурсов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72816"/>
            <a:ext cx="8064896" cy="4320480"/>
          </a:xfrm>
        </p:spPr>
        <p:txBody>
          <a:bodyPr/>
          <a:lstStyle/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Начальный этап: сырьевые ресурсы и комплектующие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Второй этап: потребности в финансовых ресурсах и персонале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Третий этап: информационные и технологические ресурсы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Пивоваров С.Э.,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Максимцев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И.А.,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Тарасевич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Л.С. Международный менеджмент, 5-е издание. СПб.: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Питер, 2013, с.82-87.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Информационные и технологические ресурсы для ТНК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72816"/>
            <a:ext cx="8064896" cy="4320480"/>
          </a:xfrm>
        </p:spPr>
        <p:txBody>
          <a:bodyPr/>
          <a:lstStyle/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Знание национальной экономики, политик и культуры, учёт  требований местного законодательства и государственных органов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Знание традиций и методов работы на 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страновом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рынке, деловой практики, приёмов маркетинга и менеджмента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Получение новых технологий, ноу-хау и результатов научных исследований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Пивоваров С.Э.,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Максимцев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И.А.,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Тарасевич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Л.С. Международный менеджмент, 5-е издание. СПб.: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Питер, 2013, с.82-87.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Know how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«Как это делается» 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72816"/>
            <a:ext cx="8064896" cy="4320480"/>
          </a:xfrm>
        </p:spPr>
        <p:txBody>
          <a:bodyPr/>
          <a:lstStyle/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Любые технологии, сведения, изобретения, которые являются коммерческой тайной и могут быть использованы для получения конкурентного преимущества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Например, технология шитья сумочек или перегонный аппарат известны давно, но не у всех получается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Louis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Vuitton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или чистый регенерированный растворитель без примесей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Эффект масштаба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72816"/>
            <a:ext cx="8064896" cy="4320480"/>
          </a:xfrm>
        </p:spPr>
        <p:txBody>
          <a:bodyPr/>
          <a:lstStyle/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Долгосрочный период – 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период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в течение которого могут быть изменены объемы всех используемых факторов производства, включая основной капитал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долгосрочном периоде все издержки можно рассматривать как переменные.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Как изменятся издержки при увеличении масштаба производства?</a:t>
            </a: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TextBox 17"/>
          <p:cNvSpPr txBox="1">
            <a:spLocks noChangeArrowheads="1"/>
          </p:cNvSpPr>
          <p:nvPr/>
        </p:nvSpPr>
        <p:spPr bwMode="auto">
          <a:xfrm>
            <a:off x="1143000" y="1357313"/>
            <a:ext cx="77866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dirty="0">
                <a:solidFill>
                  <a:srgbClr val="080808"/>
                </a:solidFill>
              </a:rPr>
              <a:t>Источник: </a:t>
            </a:r>
            <a:r>
              <a:rPr lang="en-US" sz="1400" dirty="0">
                <a:solidFill>
                  <a:srgbClr val="080808"/>
                </a:solidFill>
              </a:rPr>
              <a:t>Samuelson P.A., </a:t>
            </a:r>
            <a:r>
              <a:rPr lang="en-US" sz="1400" dirty="0" err="1">
                <a:solidFill>
                  <a:srgbClr val="080808"/>
                </a:solidFill>
              </a:rPr>
              <a:t>Nordhaus</a:t>
            </a:r>
            <a:r>
              <a:rPr lang="en-US" sz="1400" dirty="0">
                <a:solidFill>
                  <a:srgbClr val="080808"/>
                </a:solidFill>
              </a:rPr>
              <a:t> W.D., Economics (Thirteenth Edition). Singapore, 1989, p.424-427.</a:t>
            </a:r>
            <a:r>
              <a:rPr lang="ru-RU" sz="1400" dirty="0">
                <a:solidFill>
                  <a:srgbClr val="080808"/>
                </a:solidFill>
              </a:rPr>
              <a:t> </a:t>
            </a:r>
          </a:p>
        </p:txBody>
      </p:sp>
      <p:sp>
        <p:nvSpPr>
          <p:cNvPr id="48132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40980" name="AutoShape 20"/>
          <p:cNvSpPr>
            <a:spLocks noChangeArrowheads="1"/>
          </p:cNvSpPr>
          <p:nvPr/>
        </p:nvSpPr>
        <p:spPr bwMode="auto">
          <a:xfrm>
            <a:off x="3892550" y="4789488"/>
            <a:ext cx="1751013" cy="568325"/>
          </a:xfrm>
          <a:prstGeom prst="wedgeEllipseCallout">
            <a:avLst>
              <a:gd name="adj1" fmla="val -74718"/>
              <a:gd name="adj2" fmla="val -47685"/>
            </a:avLst>
          </a:prstGeom>
          <a:solidFill>
            <a:srgbClr val="FFFFFF"/>
          </a:solidFill>
          <a:ln w="3175">
            <a:solidFill>
              <a:srgbClr val="0000FF"/>
            </a:solidFill>
            <a:miter lim="800000"/>
            <a:headEnd/>
            <a:tailEnd/>
          </a:ln>
        </p:spPr>
        <p:txBody>
          <a:bodyPr lIns="0" tIns="10800" rIns="0" bIns="10800" anchor="ctr"/>
          <a:lstStyle/>
          <a:p>
            <a:pPr algn="ctr" eaLnBrk="1" hangingPunct="1">
              <a:spcAft>
                <a:spcPts val="1000"/>
              </a:spcAft>
            </a:pPr>
            <a:r>
              <a:rPr lang="en-US" sz="2800">
                <a:solidFill>
                  <a:srgbClr val="0000FF"/>
                </a:solidFill>
                <a:latin typeface="Calibri" pitchFamily="34" charset="0"/>
                <a:cs typeface="Arial" charset="0"/>
              </a:rPr>
              <a:t>minAVC</a:t>
            </a:r>
            <a:endParaRPr lang="ru-RU" sz="280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40965" name="Text Box 5"/>
          <p:cNvSpPr txBox="1">
            <a:spLocks noChangeArrowheads="1"/>
          </p:cNvSpPr>
          <p:nvPr/>
        </p:nvSpPr>
        <p:spPr bwMode="auto">
          <a:xfrm>
            <a:off x="928662" y="1857364"/>
            <a:ext cx="1019627" cy="390252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vert270" lIns="18000" tIns="0" rIns="54000" bIns="0"/>
          <a:lstStyle/>
          <a:p>
            <a:pPr eaLnBrk="1" hangingPunct="1">
              <a:spcAft>
                <a:spcPts val="1000"/>
              </a:spcAft>
              <a:defRPr/>
            </a:pPr>
            <a:r>
              <a:rPr lang="ru-RU" sz="2800" dirty="0">
                <a:solidFill>
                  <a:srgbClr val="080808"/>
                </a:solidFill>
                <a:latin typeface="Calibri" pitchFamily="34" charset="0"/>
                <a:cs typeface="Arial" pitchFamily="34" charset="0"/>
              </a:rPr>
              <a:t>Средние и предельные затраты, </a:t>
            </a:r>
            <a:r>
              <a:rPr lang="ru-RU" sz="2800" dirty="0" err="1">
                <a:solidFill>
                  <a:srgbClr val="080808"/>
                </a:solidFill>
                <a:latin typeface="Calibri" pitchFamily="34" charset="0"/>
                <a:cs typeface="Arial" pitchFamily="34" charset="0"/>
              </a:rPr>
              <a:t>ден</a:t>
            </a:r>
            <a:r>
              <a:rPr lang="ru-RU" sz="2800" dirty="0">
                <a:solidFill>
                  <a:srgbClr val="080808"/>
                </a:solidFill>
                <a:latin typeface="Calibri" pitchFamily="34" charset="0"/>
                <a:cs typeface="Arial" pitchFamily="34" charset="0"/>
              </a:rPr>
              <a:t>. ед.</a:t>
            </a:r>
            <a:endParaRPr lang="ru-RU" sz="2800" dirty="0">
              <a:solidFill>
                <a:srgbClr val="08080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135" name="Text Box 6"/>
          <p:cNvSpPr txBox="1">
            <a:spLocks noChangeArrowheads="1"/>
          </p:cNvSpPr>
          <p:nvPr/>
        </p:nvSpPr>
        <p:spPr bwMode="auto">
          <a:xfrm>
            <a:off x="5213350" y="5759450"/>
            <a:ext cx="3001963" cy="3841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lIns="18000" tIns="0" rIns="54000" bIns="0"/>
          <a:lstStyle/>
          <a:p>
            <a:pPr eaLnBrk="1" hangingPunct="1">
              <a:spcAft>
                <a:spcPts val="1000"/>
              </a:spcAft>
            </a:pPr>
            <a:r>
              <a:rPr lang="en-US" sz="2800" dirty="0">
                <a:solidFill>
                  <a:srgbClr val="080808"/>
                </a:solidFill>
                <a:latin typeface="Calibri" pitchFamily="34" charset="0"/>
                <a:cs typeface="Arial" charset="0"/>
              </a:rPr>
              <a:t>Q </a:t>
            </a:r>
            <a:r>
              <a:rPr lang="ru-RU" sz="2800" dirty="0">
                <a:solidFill>
                  <a:srgbClr val="080808"/>
                </a:solidFill>
                <a:latin typeface="Calibri" pitchFamily="34" charset="0"/>
                <a:cs typeface="Arial" charset="0"/>
              </a:rPr>
              <a:t>(количество, шт.)</a:t>
            </a:r>
            <a:endParaRPr lang="ru-RU" sz="2800" dirty="0">
              <a:solidFill>
                <a:srgbClr val="080808"/>
              </a:solidFill>
              <a:latin typeface="Arial" charset="0"/>
              <a:cs typeface="Arial" charset="0"/>
            </a:endParaRPr>
          </a:p>
        </p:txBody>
      </p:sp>
      <p:sp>
        <p:nvSpPr>
          <p:cNvPr id="40967" name="Freeform 7"/>
          <p:cNvSpPr>
            <a:spLocks/>
          </p:cNvSpPr>
          <p:nvPr/>
        </p:nvSpPr>
        <p:spPr bwMode="auto">
          <a:xfrm>
            <a:off x="1903413" y="2584450"/>
            <a:ext cx="3060700" cy="2690813"/>
          </a:xfrm>
          <a:custGeom>
            <a:avLst/>
            <a:gdLst>
              <a:gd name="T0" fmla="*/ 0 w 3083"/>
              <a:gd name="T1" fmla="*/ 1712510 h 2800"/>
              <a:gd name="T2" fmla="*/ 898454 w 3083"/>
              <a:gd name="T3" fmla="*/ 2616816 h 2800"/>
              <a:gd name="T4" fmla="*/ 2364771 w 3083"/>
              <a:gd name="T5" fmla="*/ 1268526 h 2800"/>
              <a:gd name="T6" fmla="*/ 3060700 w 3083"/>
              <a:gd name="T7" fmla="*/ 0 h 2800"/>
              <a:gd name="T8" fmla="*/ 0 60000 65536"/>
              <a:gd name="T9" fmla="*/ 0 60000 65536"/>
              <a:gd name="T10" fmla="*/ 0 60000 65536"/>
              <a:gd name="T11" fmla="*/ 0 60000 65536"/>
              <a:gd name="T12" fmla="*/ 0 w 3083"/>
              <a:gd name="T13" fmla="*/ 0 h 2800"/>
              <a:gd name="T14" fmla="*/ 3083 w 3083"/>
              <a:gd name="T15" fmla="*/ 2800 h 28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83" h="2800">
                <a:moveTo>
                  <a:pt x="0" y="1782"/>
                </a:moveTo>
                <a:cubicBezTo>
                  <a:pt x="254" y="2291"/>
                  <a:pt x="508" y="2800"/>
                  <a:pt x="905" y="2723"/>
                </a:cubicBezTo>
                <a:cubicBezTo>
                  <a:pt x="1302" y="2646"/>
                  <a:pt x="2019" y="1774"/>
                  <a:pt x="2382" y="1320"/>
                </a:cubicBezTo>
                <a:cubicBezTo>
                  <a:pt x="2745" y="866"/>
                  <a:pt x="2914" y="433"/>
                  <a:pt x="3083" y="0"/>
                </a:cubicBezTo>
              </a:path>
            </a:pathLst>
          </a:custGeom>
          <a:noFill/>
          <a:ln w="76200">
            <a:solidFill>
              <a:srgbClr val="008000"/>
            </a:solidFill>
            <a:round/>
            <a:headEnd/>
            <a:tailEnd/>
          </a:ln>
        </p:spPr>
        <p:txBody>
          <a:bodyPr/>
          <a:lstStyle/>
          <a:p>
            <a:endParaRPr lang="ru-RU" sz="2800"/>
          </a:p>
        </p:txBody>
      </p:sp>
      <p:cxnSp>
        <p:nvCxnSpPr>
          <p:cNvPr id="48137" name="AutoShape 8"/>
          <p:cNvCxnSpPr>
            <a:cxnSpLocks noChangeShapeType="1"/>
          </p:cNvCxnSpPr>
          <p:nvPr/>
        </p:nvCxnSpPr>
        <p:spPr bwMode="auto">
          <a:xfrm flipV="1">
            <a:off x="1903413" y="2265363"/>
            <a:ext cx="0" cy="3494087"/>
          </a:xfrm>
          <a:prstGeom prst="straightConnector1">
            <a:avLst/>
          </a:prstGeom>
          <a:noFill/>
          <a:ln w="76200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48138" name="AutoShape 9"/>
          <p:cNvCxnSpPr>
            <a:cxnSpLocks noChangeShapeType="1"/>
          </p:cNvCxnSpPr>
          <p:nvPr/>
        </p:nvCxnSpPr>
        <p:spPr bwMode="auto">
          <a:xfrm>
            <a:off x="1903413" y="5759450"/>
            <a:ext cx="4572000" cy="0"/>
          </a:xfrm>
          <a:prstGeom prst="straightConnector1">
            <a:avLst/>
          </a:prstGeom>
          <a:noFill/>
          <a:ln w="76200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40970" name="Freeform 10"/>
          <p:cNvSpPr>
            <a:spLocks/>
          </p:cNvSpPr>
          <p:nvPr/>
        </p:nvSpPr>
        <p:spPr bwMode="auto">
          <a:xfrm>
            <a:off x="2316163" y="2397125"/>
            <a:ext cx="4379912" cy="1827213"/>
          </a:xfrm>
          <a:custGeom>
            <a:avLst/>
            <a:gdLst>
              <a:gd name="T0" fmla="*/ 0 w 4412"/>
              <a:gd name="T1" fmla="*/ 0 h 1901"/>
              <a:gd name="T2" fmla="*/ 760429 w 4412"/>
              <a:gd name="T3" fmla="*/ 1348543 h 1901"/>
              <a:gd name="T4" fmla="*/ 2060902 w 4412"/>
              <a:gd name="T5" fmla="*/ 1650355 h 1901"/>
              <a:gd name="T6" fmla="*/ 4379912 w 4412"/>
              <a:gd name="T7" fmla="*/ 284511 h 1901"/>
              <a:gd name="T8" fmla="*/ 0 60000 65536"/>
              <a:gd name="T9" fmla="*/ 0 60000 65536"/>
              <a:gd name="T10" fmla="*/ 0 60000 65536"/>
              <a:gd name="T11" fmla="*/ 0 60000 65536"/>
              <a:gd name="T12" fmla="*/ 0 w 4412"/>
              <a:gd name="T13" fmla="*/ 0 h 1901"/>
              <a:gd name="T14" fmla="*/ 4412 w 4412"/>
              <a:gd name="T15" fmla="*/ 1901 h 190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412" h="1901">
                <a:moveTo>
                  <a:pt x="0" y="0"/>
                </a:moveTo>
                <a:cubicBezTo>
                  <a:pt x="210" y="558"/>
                  <a:pt x="420" y="1117"/>
                  <a:pt x="766" y="1403"/>
                </a:cubicBezTo>
                <a:cubicBezTo>
                  <a:pt x="1112" y="1689"/>
                  <a:pt x="1468" y="1901"/>
                  <a:pt x="2076" y="1717"/>
                </a:cubicBezTo>
                <a:cubicBezTo>
                  <a:pt x="2684" y="1533"/>
                  <a:pt x="3548" y="914"/>
                  <a:pt x="4412" y="296"/>
                </a:cubicBezTo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 sz="2800"/>
          </a:p>
        </p:txBody>
      </p:sp>
      <p:sp>
        <p:nvSpPr>
          <p:cNvPr id="40971" name="Freeform 11"/>
          <p:cNvSpPr>
            <a:spLocks/>
          </p:cNvSpPr>
          <p:nvPr/>
        </p:nvSpPr>
        <p:spPr bwMode="auto">
          <a:xfrm>
            <a:off x="1903413" y="3036888"/>
            <a:ext cx="4792662" cy="1901825"/>
          </a:xfrm>
          <a:custGeom>
            <a:avLst/>
            <a:gdLst>
              <a:gd name="T0" fmla="*/ 4792662 w 4828"/>
              <a:gd name="T1" fmla="*/ 0 h 1979"/>
              <a:gd name="T2" fmla="*/ 2043930 w 4828"/>
              <a:gd name="T3" fmla="*/ 1685599 h 1979"/>
              <a:gd name="T4" fmla="*/ 0 w 4828"/>
              <a:gd name="T5" fmla="*/ 1295432 h 1979"/>
              <a:gd name="T6" fmla="*/ 0 60000 65536"/>
              <a:gd name="T7" fmla="*/ 0 60000 65536"/>
              <a:gd name="T8" fmla="*/ 0 60000 65536"/>
              <a:gd name="T9" fmla="*/ 0 w 4828"/>
              <a:gd name="T10" fmla="*/ 0 h 1979"/>
              <a:gd name="T11" fmla="*/ 4828 w 4828"/>
              <a:gd name="T12" fmla="*/ 1979 h 197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828" h="1979">
                <a:moveTo>
                  <a:pt x="4828" y="0"/>
                </a:moveTo>
                <a:cubicBezTo>
                  <a:pt x="3846" y="764"/>
                  <a:pt x="2864" y="1529"/>
                  <a:pt x="2059" y="1754"/>
                </a:cubicBezTo>
                <a:cubicBezTo>
                  <a:pt x="1254" y="1979"/>
                  <a:pt x="627" y="1663"/>
                  <a:pt x="0" y="1348"/>
                </a:cubicBezTo>
              </a:path>
            </a:pathLst>
          </a:custGeom>
          <a:noFill/>
          <a:ln w="76200">
            <a:solidFill>
              <a:srgbClr val="0000FF"/>
            </a:solidFill>
            <a:round/>
            <a:headEnd/>
            <a:tailEnd/>
          </a:ln>
        </p:spPr>
        <p:txBody>
          <a:bodyPr/>
          <a:lstStyle/>
          <a:p>
            <a:endParaRPr lang="ru-RU" sz="2800"/>
          </a:p>
        </p:txBody>
      </p:sp>
      <p:sp>
        <p:nvSpPr>
          <p:cNvPr id="40972" name="Oval 12"/>
          <p:cNvSpPr>
            <a:spLocks noChangeArrowheads="1"/>
          </p:cNvSpPr>
          <p:nvPr/>
        </p:nvSpPr>
        <p:spPr bwMode="auto">
          <a:xfrm>
            <a:off x="3892550" y="4021138"/>
            <a:ext cx="228600" cy="203200"/>
          </a:xfrm>
          <a:prstGeom prst="ellipse">
            <a:avLst/>
          </a:prstGeom>
          <a:solidFill>
            <a:srgbClr val="FFFF00"/>
          </a:solidFill>
          <a:ln w="349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 sz="2800"/>
          </a:p>
        </p:txBody>
      </p:sp>
      <p:sp>
        <p:nvSpPr>
          <p:cNvPr id="40973" name="Oval 13"/>
          <p:cNvSpPr>
            <a:spLocks noChangeArrowheads="1"/>
          </p:cNvSpPr>
          <p:nvPr/>
        </p:nvSpPr>
        <p:spPr bwMode="auto">
          <a:xfrm>
            <a:off x="3333750" y="4676775"/>
            <a:ext cx="228600" cy="203200"/>
          </a:xfrm>
          <a:prstGeom prst="ellipse">
            <a:avLst/>
          </a:prstGeom>
          <a:solidFill>
            <a:srgbClr val="FFFF00"/>
          </a:solidFill>
          <a:ln w="349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ru-RU" sz="2800"/>
          </a:p>
        </p:txBody>
      </p:sp>
      <p:sp>
        <p:nvSpPr>
          <p:cNvPr id="40974" name="Freeform 14"/>
          <p:cNvSpPr>
            <a:spLocks/>
          </p:cNvSpPr>
          <p:nvPr/>
        </p:nvSpPr>
        <p:spPr bwMode="auto">
          <a:xfrm>
            <a:off x="2260600" y="3267075"/>
            <a:ext cx="4214813" cy="2287588"/>
          </a:xfrm>
          <a:custGeom>
            <a:avLst/>
            <a:gdLst>
              <a:gd name="T0" fmla="*/ 0 w 4246"/>
              <a:gd name="T1" fmla="*/ 0 h 2381"/>
              <a:gd name="T2" fmla="*/ 1073060 w 4246"/>
              <a:gd name="T3" fmla="*/ 1809125 h 2381"/>
              <a:gd name="T4" fmla="*/ 4214813 w 4246"/>
              <a:gd name="T5" fmla="*/ 2287588 h 2381"/>
              <a:gd name="T6" fmla="*/ 0 60000 65536"/>
              <a:gd name="T7" fmla="*/ 0 60000 65536"/>
              <a:gd name="T8" fmla="*/ 0 60000 65536"/>
              <a:gd name="T9" fmla="*/ 0 w 4246"/>
              <a:gd name="T10" fmla="*/ 0 h 2381"/>
              <a:gd name="T11" fmla="*/ 4246 w 4246"/>
              <a:gd name="T12" fmla="*/ 2381 h 2381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246" h="2381">
                <a:moveTo>
                  <a:pt x="0" y="0"/>
                </a:moveTo>
                <a:cubicBezTo>
                  <a:pt x="186" y="743"/>
                  <a:pt x="373" y="1486"/>
                  <a:pt x="1081" y="1883"/>
                </a:cubicBezTo>
                <a:cubicBezTo>
                  <a:pt x="1789" y="2280"/>
                  <a:pt x="3017" y="2330"/>
                  <a:pt x="4246" y="2381"/>
                </a:cubicBezTo>
              </a:path>
            </a:pathLst>
          </a:custGeom>
          <a:noFill/>
          <a:ln w="76200">
            <a:solidFill>
              <a:srgbClr val="0000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ru-RU" sz="2800"/>
          </a:p>
        </p:txBody>
      </p:sp>
      <p:sp>
        <p:nvSpPr>
          <p:cNvPr id="40975" name="AutoShape 15"/>
          <p:cNvSpPr>
            <a:spLocks noChangeArrowheads="1"/>
          </p:cNvSpPr>
          <p:nvPr/>
        </p:nvSpPr>
        <p:spPr bwMode="auto">
          <a:xfrm>
            <a:off x="6369050" y="4879975"/>
            <a:ext cx="989013" cy="523875"/>
          </a:xfrm>
          <a:prstGeom prst="wedgeEllipseCallout">
            <a:avLst>
              <a:gd name="adj1" fmla="val -76167"/>
              <a:gd name="adj2" fmla="val 67042"/>
            </a:avLst>
          </a:prstGeom>
          <a:solidFill>
            <a:srgbClr val="FFFFFF"/>
          </a:solidFill>
          <a:ln w="3175">
            <a:solidFill>
              <a:srgbClr val="000000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algn="ctr" eaLnBrk="1" hangingPunct="1">
              <a:spcAft>
                <a:spcPts val="1000"/>
              </a:spcAft>
            </a:pPr>
            <a:r>
              <a:rPr lang="en-US" sz="2800" b="1">
                <a:solidFill>
                  <a:srgbClr val="080808"/>
                </a:solidFill>
                <a:latin typeface="Calibri" pitchFamily="34" charset="0"/>
                <a:cs typeface="Arial" charset="0"/>
              </a:rPr>
              <a:t>AFC</a:t>
            </a:r>
            <a:endParaRPr lang="ru-RU" sz="2800">
              <a:solidFill>
                <a:srgbClr val="080808"/>
              </a:solidFill>
              <a:latin typeface="Arial" charset="0"/>
              <a:cs typeface="Arial" charset="0"/>
            </a:endParaRPr>
          </a:p>
        </p:txBody>
      </p:sp>
      <p:sp>
        <p:nvSpPr>
          <p:cNvPr id="40976" name="AutoShape 16"/>
          <p:cNvSpPr>
            <a:spLocks noChangeArrowheads="1"/>
          </p:cNvSpPr>
          <p:nvPr/>
        </p:nvSpPr>
        <p:spPr bwMode="auto">
          <a:xfrm>
            <a:off x="6761163" y="2957513"/>
            <a:ext cx="1168400" cy="522287"/>
          </a:xfrm>
          <a:prstGeom prst="wedgeEllipseCallout">
            <a:avLst>
              <a:gd name="adj1" fmla="val -87412"/>
              <a:gd name="adj2" fmla="val 27963"/>
            </a:avLst>
          </a:prstGeom>
          <a:solidFill>
            <a:srgbClr val="FFFFFF"/>
          </a:solidFill>
          <a:ln w="3175">
            <a:solidFill>
              <a:srgbClr val="0000FF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algn="ctr" eaLnBrk="1" hangingPunct="1">
              <a:spcAft>
                <a:spcPts val="1000"/>
              </a:spcAft>
            </a:pPr>
            <a:r>
              <a:rPr lang="en-US" sz="2800" b="1">
                <a:solidFill>
                  <a:srgbClr val="0000FF"/>
                </a:solidFill>
                <a:latin typeface="Calibri" pitchFamily="34" charset="0"/>
                <a:cs typeface="Arial" charset="0"/>
              </a:rPr>
              <a:t>AVC</a:t>
            </a:r>
            <a:endParaRPr lang="ru-RU" sz="280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40977" name="AutoShape 17"/>
          <p:cNvSpPr>
            <a:spLocks noChangeArrowheads="1"/>
          </p:cNvSpPr>
          <p:nvPr/>
        </p:nvSpPr>
        <p:spPr bwMode="auto">
          <a:xfrm>
            <a:off x="6184900" y="2060575"/>
            <a:ext cx="1101725" cy="523875"/>
          </a:xfrm>
          <a:prstGeom prst="wedgeEllipseCallout">
            <a:avLst>
              <a:gd name="adj1" fmla="val -20944"/>
              <a:gd name="adj2" fmla="val 83579"/>
            </a:avLst>
          </a:prstGeom>
          <a:solidFill>
            <a:srgbClr val="FFFFFF"/>
          </a:solidFill>
          <a:ln w="3175">
            <a:solidFill>
              <a:srgbClr val="FF0000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algn="ctr" eaLnBrk="1" hangingPunct="1">
              <a:spcAft>
                <a:spcPts val="1000"/>
              </a:spcAft>
            </a:pPr>
            <a:r>
              <a:rPr lang="en-US" sz="2800" b="1">
                <a:solidFill>
                  <a:srgbClr val="FF0000"/>
                </a:solidFill>
                <a:latin typeface="Calibri" pitchFamily="34" charset="0"/>
                <a:cs typeface="Arial" charset="0"/>
              </a:rPr>
              <a:t>ATC</a:t>
            </a:r>
            <a:endParaRPr lang="ru-RU" sz="280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40978" name="AutoShape 18"/>
          <p:cNvSpPr>
            <a:spLocks noChangeArrowheads="1"/>
          </p:cNvSpPr>
          <p:nvPr/>
        </p:nvSpPr>
        <p:spPr bwMode="auto">
          <a:xfrm>
            <a:off x="5159375" y="2433638"/>
            <a:ext cx="841375" cy="523875"/>
          </a:xfrm>
          <a:prstGeom prst="wedgeEllipseCallout">
            <a:avLst>
              <a:gd name="adj1" fmla="val -100162"/>
              <a:gd name="adj2" fmla="val 80185"/>
            </a:avLst>
          </a:prstGeom>
          <a:solidFill>
            <a:srgbClr val="FFFFFF"/>
          </a:solidFill>
          <a:ln w="3175">
            <a:solidFill>
              <a:srgbClr val="008000"/>
            </a:solidFill>
            <a:miter lim="800000"/>
            <a:headEnd/>
            <a:tailEnd/>
          </a:ln>
        </p:spPr>
        <p:txBody>
          <a:bodyPr lIns="18000" rIns="18000" anchor="ctr"/>
          <a:lstStyle/>
          <a:p>
            <a:pPr algn="ctr" eaLnBrk="1" hangingPunct="1">
              <a:spcAft>
                <a:spcPts val="1000"/>
              </a:spcAft>
            </a:pPr>
            <a:r>
              <a:rPr lang="en-US" sz="2800" b="1">
                <a:solidFill>
                  <a:srgbClr val="008000"/>
                </a:solidFill>
                <a:latin typeface="Calibri" pitchFamily="34" charset="0"/>
                <a:cs typeface="Arial" charset="0"/>
              </a:rPr>
              <a:t>MC</a:t>
            </a:r>
            <a:endParaRPr lang="ru-RU" sz="280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40979" name="AutoShape 19"/>
          <p:cNvSpPr>
            <a:spLocks noChangeArrowheads="1"/>
          </p:cNvSpPr>
          <p:nvPr/>
        </p:nvSpPr>
        <p:spPr bwMode="auto">
          <a:xfrm>
            <a:off x="2786063" y="2643188"/>
            <a:ext cx="1643062" cy="712787"/>
          </a:xfrm>
          <a:prstGeom prst="wedgeEllipseCallout">
            <a:avLst>
              <a:gd name="adj1" fmla="val 21093"/>
              <a:gd name="adj2" fmla="val 146579"/>
            </a:avLst>
          </a:prstGeom>
          <a:solidFill>
            <a:srgbClr val="FFFFFF"/>
          </a:solidFill>
          <a:ln w="3175">
            <a:solidFill>
              <a:srgbClr val="FF0000"/>
            </a:solidFill>
            <a:miter lim="800000"/>
            <a:headEnd/>
            <a:tailEnd/>
          </a:ln>
        </p:spPr>
        <p:txBody>
          <a:bodyPr lIns="0" tIns="10800" rIns="0" bIns="10800" anchor="ctr"/>
          <a:lstStyle/>
          <a:p>
            <a:pPr algn="ctr" eaLnBrk="1" hangingPunct="1">
              <a:spcAft>
                <a:spcPts val="1000"/>
              </a:spcAft>
            </a:pPr>
            <a:r>
              <a:rPr lang="en-US" sz="2800">
                <a:solidFill>
                  <a:srgbClr val="FF0000"/>
                </a:solidFill>
                <a:latin typeface="Calibri" pitchFamily="34" charset="0"/>
                <a:cs typeface="Arial" charset="0"/>
              </a:rPr>
              <a:t>minATC</a:t>
            </a:r>
            <a:endParaRPr lang="ru-RU" sz="280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467544" y="214291"/>
            <a:ext cx="835292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sz="32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j-lt"/>
                <a:ea typeface="+mj-ea"/>
                <a:cs typeface="+mj-cs"/>
              </a:rPr>
              <a:t>Изменение издержек с ростом выпуска товара</a:t>
            </a:r>
            <a:endParaRPr kumimoji="1" lang="nl-NL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40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40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2000"/>
                                        <p:tgtEl>
                                          <p:spTgt spid="40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2000"/>
                                        <p:tgtEl>
                                          <p:spTgt spid="40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2000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000"/>
                                        <p:tgtEl>
                                          <p:spTgt spid="40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0" grpId="0" animBg="1"/>
      <p:bldP spid="40967" grpId="0" animBg="1"/>
      <p:bldP spid="40970" grpId="0" animBg="1"/>
      <p:bldP spid="40971" grpId="0" animBg="1"/>
      <p:bldP spid="40972" grpId="0" animBg="1"/>
      <p:bldP spid="40973" grpId="0" animBg="1"/>
      <p:bldP spid="40974" grpId="0" animBg="1"/>
      <p:bldP spid="40975" grpId="0" animBg="1"/>
      <p:bldP spid="40976" grpId="0" animBg="1"/>
      <p:bldP spid="40977" grpId="0" animBg="1"/>
      <p:bldP spid="40978" grpId="0" animBg="1"/>
      <p:bldP spid="40979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MC и ATC – числовой пример 1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3568" y="1700808"/>
            <a:ext cx="8064896" cy="4320480"/>
          </a:xfrm>
        </p:spPr>
        <p:txBody>
          <a:bodyPr/>
          <a:lstStyle/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Фирма каждый месяц выпускала 100 машин с общими издержками 100 руб. Затем было решено выпускать 101 машину. Издержки составили 100 руб. 50 коп.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MC = (100,5р.–100р.)/(101м.–100м.) = 50 коп. 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Ранее ATC = 1 рубль (100 руб. на 100 машин).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Теперь ATC = 99,5 коп. (100,5 руб. на 101 машину).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Наблюдаем: МС ниже АТС, ATC снижаются.</a:t>
            </a:r>
            <a:endParaRPr lang="nl-NL" sz="24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MC и ATC – числовой пример 2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3568" y="1700808"/>
            <a:ext cx="8064896" cy="4608512"/>
          </a:xfrm>
        </p:spPr>
        <p:txBody>
          <a:bodyPr/>
          <a:lstStyle/>
          <a:p>
            <a:pPr marL="538163" indent="-538163">
              <a:spcBef>
                <a:spcPts val="6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Фирма каждый месяц выпускала 200 машин с общими издержками 200 рублей. Затем было решено выпускать 201 машину. Издержки составили 203 рубля. </a:t>
            </a:r>
          </a:p>
          <a:p>
            <a:pPr marL="538163" indent="-538163">
              <a:spcBef>
                <a:spcPts val="6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MC = (203–200р.)/(200м.–201м.) = 3 рубля</a:t>
            </a:r>
          </a:p>
          <a:p>
            <a:pPr marL="538163" indent="-538163">
              <a:spcBef>
                <a:spcPts val="6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Ранее ATC = 1 рубль (200 руб. на 200 машин).</a:t>
            </a:r>
          </a:p>
          <a:p>
            <a:pPr marL="538163" indent="-538163">
              <a:spcBef>
                <a:spcPts val="6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Теперь ATC ≈ 1 руб. 1 коп. (203 руб. на 201 машину).</a:t>
            </a:r>
          </a:p>
          <a:p>
            <a:pPr marL="538163" indent="-538163">
              <a:spcBef>
                <a:spcPts val="6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24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Наблюдаем: МС выше АТС, ATC растут.</a:t>
            </a:r>
            <a:endParaRPr lang="nl-NL" sz="2400" b="1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Line 2"/>
          <p:cNvSpPr>
            <a:spLocks noChangeShapeType="1"/>
          </p:cNvSpPr>
          <p:nvPr/>
        </p:nvSpPr>
        <p:spPr bwMode="auto">
          <a:xfrm flipV="1">
            <a:off x="1763713" y="1987550"/>
            <a:ext cx="1587" cy="4106863"/>
          </a:xfrm>
          <a:prstGeom prst="line">
            <a:avLst/>
          </a:prstGeom>
          <a:noFill/>
          <a:ln w="76200">
            <a:solidFill>
              <a:srgbClr val="080808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3252" name="Line 3"/>
          <p:cNvSpPr>
            <a:spLocks noChangeShapeType="1"/>
          </p:cNvSpPr>
          <p:nvPr/>
        </p:nvSpPr>
        <p:spPr bwMode="auto">
          <a:xfrm>
            <a:off x="1763713" y="6092825"/>
            <a:ext cx="7129462" cy="1588"/>
          </a:xfrm>
          <a:prstGeom prst="line">
            <a:avLst/>
          </a:prstGeom>
          <a:noFill/>
          <a:ln w="76200">
            <a:solidFill>
              <a:srgbClr val="080808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53253" name="Text Box 4"/>
          <p:cNvSpPr txBox="1">
            <a:spLocks noChangeArrowheads="1"/>
          </p:cNvSpPr>
          <p:nvPr/>
        </p:nvSpPr>
        <p:spPr bwMode="auto">
          <a:xfrm>
            <a:off x="1143000" y="2000250"/>
            <a:ext cx="576263" cy="495300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spcBef>
                <a:spcPts val="150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 dirty="0">
                <a:solidFill>
                  <a:srgbClr val="080808"/>
                </a:solidFill>
              </a:rPr>
              <a:t>С</a:t>
            </a:r>
          </a:p>
        </p:txBody>
      </p:sp>
      <p:sp>
        <p:nvSpPr>
          <p:cNvPr id="53254" name="Text Box 5"/>
          <p:cNvSpPr txBox="1">
            <a:spLocks noChangeArrowheads="1"/>
          </p:cNvSpPr>
          <p:nvPr/>
        </p:nvSpPr>
        <p:spPr bwMode="auto">
          <a:xfrm>
            <a:off x="8244408" y="6165304"/>
            <a:ext cx="473001" cy="495265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spcBef>
                <a:spcPts val="150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 dirty="0">
                <a:solidFill>
                  <a:srgbClr val="080808"/>
                </a:solidFill>
              </a:rPr>
              <a:t>Q</a:t>
            </a:r>
          </a:p>
        </p:txBody>
      </p:sp>
      <p:sp>
        <p:nvSpPr>
          <p:cNvPr id="53255" name="Text Box 6"/>
          <p:cNvSpPr txBox="1">
            <a:spLocks noChangeArrowheads="1"/>
          </p:cNvSpPr>
          <p:nvPr/>
        </p:nvSpPr>
        <p:spPr bwMode="auto">
          <a:xfrm>
            <a:off x="1428750" y="6000750"/>
            <a:ext cx="36036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spcBef>
                <a:spcPts val="150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53256" name="Text Box 7"/>
          <p:cNvSpPr txBox="1">
            <a:spLocks noChangeArrowheads="1"/>
          </p:cNvSpPr>
          <p:nvPr/>
        </p:nvSpPr>
        <p:spPr bwMode="auto">
          <a:xfrm>
            <a:off x="2051050" y="1844675"/>
            <a:ext cx="1357313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spcBef>
                <a:spcPts val="150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>
                <a:solidFill>
                  <a:srgbClr val="FF0000"/>
                </a:solidFill>
              </a:rPr>
              <a:t>АTC</a:t>
            </a:r>
            <a:r>
              <a:rPr lang="en-GB" sz="2800" b="1" baseline="-2500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3257" name="Freeform 8"/>
          <p:cNvSpPr>
            <a:spLocks noChangeArrowheads="1"/>
          </p:cNvSpPr>
          <p:nvPr/>
        </p:nvSpPr>
        <p:spPr bwMode="auto">
          <a:xfrm>
            <a:off x="1979613" y="2060575"/>
            <a:ext cx="3240087" cy="2725738"/>
          </a:xfrm>
          <a:custGeom>
            <a:avLst/>
            <a:gdLst>
              <a:gd name="T0" fmla="*/ 0 w 9002"/>
              <a:gd name="T1" fmla="*/ 0 h 7573"/>
              <a:gd name="T2" fmla="*/ 2147483647 w 9002"/>
              <a:gd name="T3" fmla="*/ 2147483647 h 7573"/>
              <a:gd name="T4" fmla="*/ 2147483647 w 9002"/>
              <a:gd name="T5" fmla="*/ 2147483647 h 7573"/>
              <a:gd name="T6" fmla="*/ 2147483647 w 9002"/>
              <a:gd name="T7" fmla="*/ 2147483647 h 7573"/>
              <a:gd name="T8" fmla="*/ 2147483647 w 9002"/>
              <a:gd name="T9" fmla="*/ 2147483647 h 75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002"/>
              <a:gd name="T16" fmla="*/ 0 h 7573"/>
              <a:gd name="T17" fmla="*/ 9002 w 9002"/>
              <a:gd name="T18" fmla="*/ 7573 h 757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002" h="7573">
                <a:moveTo>
                  <a:pt x="0" y="0"/>
                </a:moveTo>
                <a:cubicBezTo>
                  <a:pt x="440" y="1874"/>
                  <a:pt x="870" y="3748"/>
                  <a:pt x="1602" y="4974"/>
                </a:cubicBezTo>
                <a:cubicBezTo>
                  <a:pt x="2334" y="6200"/>
                  <a:pt x="3465" y="7113"/>
                  <a:pt x="4388" y="7342"/>
                </a:cubicBezTo>
                <a:cubicBezTo>
                  <a:pt x="5310" y="7572"/>
                  <a:pt x="6367" y="6778"/>
                  <a:pt x="7137" y="6363"/>
                </a:cubicBezTo>
                <a:cubicBezTo>
                  <a:pt x="7906" y="5949"/>
                  <a:pt x="8612" y="5177"/>
                  <a:pt x="9001" y="4864"/>
                </a:cubicBezTo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58" name="Freeform 9"/>
          <p:cNvSpPr>
            <a:spLocks noChangeArrowheads="1"/>
          </p:cNvSpPr>
          <p:nvPr/>
        </p:nvSpPr>
        <p:spPr bwMode="auto">
          <a:xfrm>
            <a:off x="3348038" y="2636838"/>
            <a:ext cx="3240087" cy="2725737"/>
          </a:xfrm>
          <a:custGeom>
            <a:avLst/>
            <a:gdLst>
              <a:gd name="T0" fmla="*/ 0 w 9002"/>
              <a:gd name="T1" fmla="*/ 0 h 7573"/>
              <a:gd name="T2" fmla="*/ 2147483647 w 9002"/>
              <a:gd name="T3" fmla="*/ 2147483647 h 7573"/>
              <a:gd name="T4" fmla="*/ 2147483647 w 9002"/>
              <a:gd name="T5" fmla="*/ 2147483647 h 7573"/>
              <a:gd name="T6" fmla="*/ 2147483647 w 9002"/>
              <a:gd name="T7" fmla="*/ 2147483647 h 7573"/>
              <a:gd name="T8" fmla="*/ 2147483647 w 9002"/>
              <a:gd name="T9" fmla="*/ 2147483647 h 75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002"/>
              <a:gd name="T16" fmla="*/ 0 h 7573"/>
              <a:gd name="T17" fmla="*/ 9002 w 9002"/>
              <a:gd name="T18" fmla="*/ 7573 h 757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002" h="7573">
                <a:moveTo>
                  <a:pt x="0" y="0"/>
                </a:moveTo>
                <a:cubicBezTo>
                  <a:pt x="440" y="1874"/>
                  <a:pt x="870" y="3748"/>
                  <a:pt x="1602" y="4974"/>
                </a:cubicBezTo>
                <a:cubicBezTo>
                  <a:pt x="2334" y="6200"/>
                  <a:pt x="3465" y="7113"/>
                  <a:pt x="4388" y="7342"/>
                </a:cubicBezTo>
                <a:cubicBezTo>
                  <a:pt x="5310" y="7572"/>
                  <a:pt x="6367" y="6778"/>
                  <a:pt x="7137" y="6363"/>
                </a:cubicBezTo>
                <a:cubicBezTo>
                  <a:pt x="7906" y="5949"/>
                  <a:pt x="8612" y="5177"/>
                  <a:pt x="9001" y="4864"/>
                </a:cubicBezTo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59" name="Freeform 10"/>
          <p:cNvSpPr>
            <a:spLocks noChangeArrowheads="1"/>
          </p:cNvSpPr>
          <p:nvPr/>
        </p:nvSpPr>
        <p:spPr bwMode="auto">
          <a:xfrm>
            <a:off x="2484438" y="2432050"/>
            <a:ext cx="3240087" cy="2762250"/>
          </a:xfrm>
          <a:custGeom>
            <a:avLst/>
            <a:gdLst>
              <a:gd name="T0" fmla="*/ 0 w 9002"/>
              <a:gd name="T1" fmla="*/ 0 h 7675"/>
              <a:gd name="T2" fmla="*/ 2147483647 w 9002"/>
              <a:gd name="T3" fmla="*/ 2147483647 h 7675"/>
              <a:gd name="T4" fmla="*/ 2147483647 w 9002"/>
              <a:gd name="T5" fmla="*/ 2147483647 h 7675"/>
              <a:gd name="T6" fmla="*/ 2147483647 w 9002"/>
              <a:gd name="T7" fmla="*/ 2147483647 h 7675"/>
              <a:gd name="T8" fmla="*/ 2147483647 w 9002"/>
              <a:gd name="T9" fmla="*/ 2147483647 h 767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002"/>
              <a:gd name="T16" fmla="*/ 0 h 7675"/>
              <a:gd name="T17" fmla="*/ 9002 w 9002"/>
              <a:gd name="T18" fmla="*/ 7675 h 767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002" h="7675">
                <a:moveTo>
                  <a:pt x="0" y="0"/>
                </a:moveTo>
                <a:cubicBezTo>
                  <a:pt x="441" y="1874"/>
                  <a:pt x="873" y="3735"/>
                  <a:pt x="1600" y="4974"/>
                </a:cubicBezTo>
                <a:cubicBezTo>
                  <a:pt x="2328" y="6214"/>
                  <a:pt x="3439" y="7215"/>
                  <a:pt x="4361" y="7444"/>
                </a:cubicBezTo>
                <a:cubicBezTo>
                  <a:pt x="5283" y="7674"/>
                  <a:pt x="6363" y="6796"/>
                  <a:pt x="7135" y="6364"/>
                </a:cubicBezTo>
                <a:cubicBezTo>
                  <a:pt x="7907" y="5931"/>
                  <a:pt x="8612" y="5177"/>
                  <a:pt x="9001" y="4864"/>
                </a:cubicBezTo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60" name="Freeform 11"/>
          <p:cNvSpPr>
            <a:spLocks noChangeArrowheads="1"/>
          </p:cNvSpPr>
          <p:nvPr/>
        </p:nvSpPr>
        <p:spPr bwMode="auto">
          <a:xfrm>
            <a:off x="4645025" y="2276475"/>
            <a:ext cx="3240088" cy="2725738"/>
          </a:xfrm>
          <a:custGeom>
            <a:avLst/>
            <a:gdLst>
              <a:gd name="T0" fmla="*/ 0 w 9002"/>
              <a:gd name="T1" fmla="*/ 0 h 7573"/>
              <a:gd name="T2" fmla="*/ 2147483647 w 9002"/>
              <a:gd name="T3" fmla="*/ 2147483647 h 7573"/>
              <a:gd name="T4" fmla="*/ 2147483647 w 9002"/>
              <a:gd name="T5" fmla="*/ 2147483647 h 7573"/>
              <a:gd name="T6" fmla="*/ 2147483647 w 9002"/>
              <a:gd name="T7" fmla="*/ 2147483647 h 7573"/>
              <a:gd name="T8" fmla="*/ 2147483647 w 9002"/>
              <a:gd name="T9" fmla="*/ 2147483647 h 75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002"/>
              <a:gd name="T16" fmla="*/ 0 h 7573"/>
              <a:gd name="T17" fmla="*/ 9002 w 9002"/>
              <a:gd name="T18" fmla="*/ 7573 h 757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002" h="7573">
                <a:moveTo>
                  <a:pt x="0" y="0"/>
                </a:moveTo>
                <a:cubicBezTo>
                  <a:pt x="440" y="1874"/>
                  <a:pt x="870" y="3748"/>
                  <a:pt x="1602" y="4974"/>
                </a:cubicBezTo>
                <a:cubicBezTo>
                  <a:pt x="2334" y="6200"/>
                  <a:pt x="3465" y="7113"/>
                  <a:pt x="4388" y="7342"/>
                </a:cubicBezTo>
                <a:cubicBezTo>
                  <a:pt x="5310" y="7572"/>
                  <a:pt x="6367" y="6778"/>
                  <a:pt x="7137" y="6363"/>
                </a:cubicBezTo>
                <a:cubicBezTo>
                  <a:pt x="7906" y="5949"/>
                  <a:pt x="8612" y="5177"/>
                  <a:pt x="9001" y="4864"/>
                </a:cubicBezTo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61" name="Freeform 12"/>
          <p:cNvSpPr>
            <a:spLocks noChangeArrowheads="1"/>
          </p:cNvSpPr>
          <p:nvPr/>
        </p:nvSpPr>
        <p:spPr bwMode="auto">
          <a:xfrm>
            <a:off x="5651500" y="1773238"/>
            <a:ext cx="3140075" cy="2757487"/>
          </a:xfrm>
          <a:custGeom>
            <a:avLst/>
            <a:gdLst>
              <a:gd name="T0" fmla="*/ 0 w 8724"/>
              <a:gd name="T1" fmla="*/ 0 h 7661"/>
              <a:gd name="T2" fmla="*/ 2147483647 w 8724"/>
              <a:gd name="T3" fmla="*/ 2147483647 h 7661"/>
              <a:gd name="T4" fmla="*/ 2147483647 w 8724"/>
              <a:gd name="T5" fmla="*/ 2147483647 h 7661"/>
              <a:gd name="T6" fmla="*/ 2147483647 w 8724"/>
              <a:gd name="T7" fmla="*/ 2147483647 h 7661"/>
              <a:gd name="T8" fmla="*/ 2147483647 w 8724"/>
              <a:gd name="T9" fmla="*/ 2147483647 h 76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724"/>
              <a:gd name="T16" fmla="*/ 0 h 7661"/>
              <a:gd name="T17" fmla="*/ 8724 w 8724"/>
              <a:gd name="T18" fmla="*/ 7661 h 766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724" h="7661">
                <a:moveTo>
                  <a:pt x="0" y="0"/>
                </a:moveTo>
                <a:cubicBezTo>
                  <a:pt x="441" y="1874"/>
                  <a:pt x="820" y="3730"/>
                  <a:pt x="1600" y="4974"/>
                </a:cubicBezTo>
                <a:cubicBezTo>
                  <a:pt x="2381" y="6217"/>
                  <a:pt x="3739" y="7280"/>
                  <a:pt x="4683" y="7470"/>
                </a:cubicBezTo>
                <a:cubicBezTo>
                  <a:pt x="5627" y="7660"/>
                  <a:pt x="6579" y="6522"/>
                  <a:pt x="7254" y="6120"/>
                </a:cubicBezTo>
                <a:cubicBezTo>
                  <a:pt x="7929" y="5719"/>
                  <a:pt x="8418" y="5274"/>
                  <a:pt x="8723" y="5049"/>
                </a:cubicBezTo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62" name="Text Box 13"/>
          <p:cNvSpPr txBox="1">
            <a:spLocks noChangeArrowheads="1"/>
          </p:cNvSpPr>
          <p:nvPr/>
        </p:nvSpPr>
        <p:spPr bwMode="auto">
          <a:xfrm>
            <a:off x="2571750" y="2214563"/>
            <a:ext cx="1357313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spcBef>
                <a:spcPts val="150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>
                <a:solidFill>
                  <a:srgbClr val="FF0000"/>
                </a:solidFill>
              </a:rPr>
              <a:t>АTC</a:t>
            </a:r>
            <a:r>
              <a:rPr lang="en-GB" sz="2800" b="1" baseline="-2500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53263" name="Text Box 14"/>
          <p:cNvSpPr txBox="1">
            <a:spLocks noChangeArrowheads="1"/>
          </p:cNvSpPr>
          <p:nvPr/>
        </p:nvSpPr>
        <p:spPr bwMode="auto">
          <a:xfrm>
            <a:off x="3492500" y="2781300"/>
            <a:ext cx="1357313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spcBef>
                <a:spcPts val="150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>
                <a:solidFill>
                  <a:srgbClr val="FF0000"/>
                </a:solidFill>
              </a:rPr>
              <a:t>АTC</a:t>
            </a:r>
            <a:r>
              <a:rPr lang="en-GB" sz="2800" b="1" baseline="-2500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53264" name="Text Box 15"/>
          <p:cNvSpPr txBox="1">
            <a:spLocks noChangeArrowheads="1"/>
          </p:cNvSpPr>
          <p:nvPr/>
        </p:nvSpPr>
        <p:spPr bwMode="auto">
          <a:xfrm>
            <a:off x="4716463" y="2276475"/>
            <a:ext cx="1357312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spcBef>
                <a:spcPts val="150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>
                <a:solidFill>
                  <a:srgbClr val="FF0000"/>
                </a:solidFill>
              </a:rPr>
              <a:t>АTC</a:t>
            </a:r>
            <a:r>
              <a:rPr lang="en-GB" sz="2800" b="1" baseline="-2500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53265" name="Text Box 16"/>
          <p:cNvSpPr txBox="1">
            <a:spLocks noChangeArrowheads="1"/>
          </p:cNvSpPr>
          <p:nvPr/>
        </p:nvSpPr>
        <p:spPr bwMode="auto">
          <a:xfrm>
            <a:off x="5857875" y="1928813"/>
            <a:ext cx="1357313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spcBef>
                <a:spcPts val="150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>
                <a:solidFill>
                  <a:srgbClr val="FF0000"/>
                </a:solidFill>
              </a:rPr>
              <a:t>АTC</a:t>
            </a:r>
            <a:r>
              <a:rPr lang="en-GB" sz="2800" b="1" baseline="-2500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53266" name="Freeform 17"/>
          <p:cNvSpPr>
            <a:spLocks noChangeArrowheads="1"/>
          </p:cNvSpPr>
          <p:nvPr/>
        </p:nvSpPr>
        <p:spPr bwMode="auto">
          <a:xfrm>
            <a:off x="1971675" y="2071688"/>
            <a:ext cx="6834188" cy="3308350"/>
          </a:xfrm>
          <a:custGeom>
            <a:avLst/>
            <a:gdLst>
              <a:gd name="T0" fmla="*/ 0 w 18986"/>
              <a:gd name="T1" fmla="*/ 0 h 9192"/>
              <a:gd name="T2" fmla="*/ 2147483647 w 18986"/>
              <a:gd name="T3" fmla="*/ 2147483647 h 9192"/>
              <a:gd name="T4" fmla="*/ 2147483647 w 18986"/>
              <a:gd name="T5" fmla="*/ 2147483647 h 9192"/>
              <a:gd name="T6" fmla="*/ 2147483647 w 18986"/>
              <a:gd name="T7" fmla="*/ 2147483647 h 9192"/>
              <a:gd name="T8" fmla="*/ 2147483647 w 18986"/>
              <a:gd name="T9" fmla="*/ 2147483647 h 9192"/>
              <a:gd name="T10" fmla="*/ 2147483647 w 18986"/>
              <a:gd name="T11" fmla="*/ 2147483647 h 91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8986"/>
              <a:gd name="T19" fmla="*/ 0 h 9192"/>
              <a:gd name="T20" fmla="*/ 18986 w 18986"/>
              <a:gd name="T21" fmla="*/ 9192 h 91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8986" h="9192">
                <a:moveTo>
                  <a:pt x="0" y="0"/>
                </a:moveTo>
                <a:cubicBezTo>
                  <a:pt x="216" y="714"/>
                  <a:pt x="515" y="2972"/>
                  <a:pt x="1287" y="4282"/>
                </a:cubicBezTo>
                <a:cubicBezTo>
                  <a:pt x="2059" y="5592"/>
                  <a:pt x="3347" y="7078"/>
                  <a:pt x="4621" y="7863"/>
                </a:cubicBezTo>
                <a:cubicBezTo>
                  <a:pt x="5896" y="8648"/>
                  <a:pt x="7166" y="9191"/>
                  <a:pt x="8939" y="8996"/>
                </a:cubicBezTo>
                <a:cubicBezTo>
                  <a:pt x="10711" y="8802"/>
                  <a:pt x="13573" y="7497"/>
                  <a:pt x="15249" y="6703"/>
                </a:cubicBezTo>
                <a:cubicBezTo>
                  <a:pt x="16925" y="5909"/>
                  <a:pt x="18208" y="4736"/>
                  <a:pt x="18985" y="4220"/>
                </a:cubicBezTo>
              </a:path>
            </a:pathLst>
          </a:custGeom>
          <a:noFill/>
          <a:ln w="76200">
            <a:solidFill>
              <a:srgbClr val="00008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3267" name="Text Box 18"/>
          <p:cNvSpPr txBox="1">
            <a:spLocks noChangeArrowheads="1"/>
          </p:cNvSpPr>
          <p:nvPr/>
        </p:nvSpPr>
        <p:spPr bwMode="auto">
          <a:xfrm>
            <a:off x="7929563" y="3214688"/>
            <a:ext cx="13573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spcBef>
                <a:spcPts val="1500"/>
              </a:spcBef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800" b="1">
                <a:solidFill>
                  <a:srgbClr val="000099"/>
                </a:solidFill>
              </a:rPr>
              <a:t>LАTC</a:t>
            </a:r>
          </a:p>
        </p:txBody>
      </p:sp>
      <p:sp>
        <p:nvSpPr>
          <p:cNvPr id="53268" name="Text Box 19"/>
          <p:cNvSpPr txBox="1">
            <a:spLocks noChangeArrowheads="1"/>
          </p:cNvSpPr>
          <p:nvPr/>
        </p:nvSpPr>
        <p:spPr bwMode="auto">
          <a:xfrm>
            <a:off x="0" y="2557463"/>
            <a:ext cx="1692275" cy="1717458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ru-RU" sz="2400" dirty="0">
                <a:solidFill>
                  <a:srgbClr val="080808"/>
                </a:solidFill>
              </a:rPr>
              <a:t>(</a:t>
            </a:r>
            <a:r>
              <a:rPr lang="ru-RU" sz="2400" dirty="0" err="1" smtClean="0">
                <a:solidFill>
                  <a:srgbClr val="080808"/>
                </a:solidFill>
              </a:rPr>
              <a:t>издер-жки</a:t>
            </a:r>
            <a:r>
              <a:rPr lang="ru-RU" sz="2400" dirty="0" smtClean="0">
                <a:solidFill>
                  <a:srgbClr val="080808"/>
                </a:solidFill>
              </a:rPr>
              <a:t> </a:t>
            </a:r>
            <a:r>
              <a:rPr lang="ru-RU" sz="2400" dirty="0">
                <a:solidFill>
                  <a:srgbClr val="080808"/>
                </a:solidFill>
              </a:rPr>
              <a:t>на единицу </a:t>
            </a:r>
            <a:r>
              <a:rPr lang="ru-RU" sz="2400" dirty="0" err="1" smtClean="0">
                <a:solidFill>
                  <a:srgbClr val="080808"/>
                </a:solidFill>
              </a:rPr>
              <a:t>продук-ции</a:t>
            </a:r>
            <a:r>
              <a:rPr lang="ru-RU" sz="2400" dirty="0">
                <a:solidFill>
                  <a:srgbClr val="080808"/>
                </a:solidFill>
              </a:rPr>
              <a:t>)</a:t>
            </a: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467544" y="214291"/>
            <a:ext cx="835292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Кривая долгосрочных средних издержек</a:t>
            </a:r>
            <a:endParaRPr kumimoji="1" lang="nl-NL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3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3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0"/>
                                        <p:tgtEl>
                                          <p:spTgt spid="5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3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0"/>
                                        <p:tgtEl>
                                          <p:spTgt spid="5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0"/>
                                        <p:tgtEl>
                                          <p:spTgt spid="53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6" grpId="0"/>
      <p:bldP spid="53257" grpId="0" animBg="1"/>
      <p:bldP spid="53258" grpId="0" animBg="1"/>
      <p:bldP spid="53259" grpId="0" animBg="1"/>
      <p:bldP spid="53260" grpId="0" animBg="1"/>
      <p:bldP spid="53261" grpId="0" animBg="1"/>
      <p:bldP spid="53262" grpId="0"/>
      <p:bldP spid="53263" grpId="0"/>
      <p:bldP spid="53264" grpId="0"/>
      <p:bldP spid="53265" grpId="0"/>
      <p:bldP spid="53266" grpId="0" animBg="1"/>
      <p:bldP spid="53267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Эффект масштаба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79104" y="1916832"/>
            <a:ext cx="8064896" cy="4320480"/>
          </a:xfrm>
        </p:spPr>
        <p:txBody>
          <a:bodyPr/>
          <a:lstStyle/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Экономия от масштаба: 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AТC÷MC&gt;1     (т.е. AТC &gt; MC)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Убыток от масштаба: 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AТC÷MC&lt;1     (т.е. AТC &lt; MC)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Постоянная отдача от масштаба: </a:t>
            </a:r>
          </a:p>
          <a:p>
            <a:pPr marL="538163" indent="-538163"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AТC÷MC=1 (т.е. AТC = MC)</a:t>
            </a: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251520" y="6021288"/>
            <a:ext cx="85010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200" dirty="0">
                <a:solidFill>
                  <a:srgbClr val="080808"/>
                </a:solidFill>
              </a:rPr>
              <a:t>В оригинале см.: </a:t>
            </a:r>
            <a:r>
              <a:rPr lang="en-US" sz="1200" dirty="0" err="1">
                <a:solidFill>
                  <a:srgbClr val="080808"/>
                </a:solidFill>
              </a:rPr>
              <a:t>Mankiw</a:t>
            </a:r>
            <a:r>
              <a:rPr lang="en-US" sz="1200" dirty="0">
                <a:solidFill>
                  <a:srgbClr val="080808"/>
                </a:solidFill>
              </a:rPr>
              <a:t> et al. Principles of Microeconomics, 2nd Canadian Edition</a:t>
            </a:r>
            <a:r>
              <a:rPr lang="ru-RU" sz="1200" dirty="0">
                <a:solidFill>
                  <a:srgbClr val="080808"/>
                </a:solidFill>
              </a:rPr>
              <a:t>, </a:t>
            </a:r>
            <a:r>
              <a:rPr lang="en-US" sz="1200" dirty="0">
                <a:solidFill>
                  <a:srgbClr val="080808"/>
                </a:solidFill>
              </a:rPr>
              <a:t>Chapter 13</a:t>
            </a:r>
            <a:r>
              <a:rPr lang="ru-RU" sz="1200" dirty="0">
                <a:solidFill>
                  <a:srgbClr val="080808"/>
                </a:solidFill>
              </a:rPr>
              <a:t>,</a:t>
            </a:r>
            <a:r>
              <a:rPr lang="en-US" sz="1200" dirty="0">
                <a:solidFill>
                  <a:srgbClr val="080808"/>
                </a:solidFill>
              </a:rPr>
              <a:t> Page </a:t>
            </a:r>
            <a:fld id="{E45534AD-76DC-4CC7-A84A-8C6F8CCCF1FF}" type="slidenum">
              <a:rPr lang="en-US" sz="1200">
                <a:solidFill>
                  <a:srgbClr val="080808"/>
                </a:solidFill>
              </a:rPr>
              <a:pPr algn="just"/>
              <a:t>102</a:t>
            </a:fld>
            <a:r>
              <a:rPr lang="ru-RU" sz="1200" dirty="0">
                <a:solidFill>
                  <a:srgbClr val="080808"/>
                </a:solidFill>
              </a:rPr>
              <a:t>, </a:t>
            </a:r>
            <a:r>
              <a:rPr lang="ru-RU" sz="1200" dirty="0" err="1">
                <a:solidFill>
                  <a:srgbClr val="080808"/>
                </a:solidFill>
              </a:rPr>
              <a:t>цит</a:t>
            </a:r>
            <a:r>
              <a:rPr lang="ru-RU" sz="1200" dirty="0">
                <a:solidFill>
                  <a:srgbClr val="080808"/>
                </a:solidFill>
              </a:rPr>
              <a:t>. по</a:t>
            </a:r>
            <a:r>
              <a:rPr lang="en-US" sz="1200" dirty="0">
                <a:solidFill>
                  <a:srgbClr val="080808"/>
                </a:solidFill>
              </a:rPr>
              <a:t> </a:t>
            </a:r>
            <a:r>
              <a:rPr lang="ru-RU" sz="1200" dirty="0">
                <a:solidFill>
                  <a:srgbClr val="080808"/>
                </a:solidFill>
              </a:rPr>
              <a:t>презентации </a:t>
            </a:r>
            <a:r>
              <a:rPr lang="en-US" sz="1200" dirty="0">
                <a:solidFill>
                  <a:srgbClr val="080808"/>
                </a:solidFill>
              </a:rPr>
              <a:t>Power Point </a:t>
            </a:r>
            <a:r>
              <a:rPr lang="ru-RU" sz="1200" dirty="0">
                <a:solidFill>
                  <a:srgbClr val="080808"/>
                </a:solidFill>
              </a:rPr>
              <a:t>авторов </a:t>
            </a:r>
            <a:r>
              <a:rPr lang="en-US" sz="1200" dirty="0">
                <a:solidFill>
                  <a:srgbClr val="080808"/>
                </a:solidFill>
              </a:rPr>
              <a:t>Marc </a:t>
            </a:r>
            <a:r>
              <a:rPr lang="en-US" sz="1200" dirty="0" err="1">
                <a:solidFill>
                  <a:srgbClr val="080808"/>
                </a:solidFill>
              </a:rPr>
              <a:t>Prud'Homme</a:t>
            </a:r>
            <a:r>
              <a:rPr lang="ru-RU" sz="1200" dirty="0">
                <a:solidFill>
                  <a:srgbClr val="080808"/>
                </a:solidFill>
              </a:rPr>
              <a:t> и </a:t>
            </a:r>
            <a:r>
              <a:rPr lang="en-US" sz="1200" dirty="0">
                <a:solidFill>
                  <a:srgbClr val="080808"/>
                </a:solidFill>
              </a:rPr>
              <a:t>Lucia </a:t>
            </a:r>
            <a:r>
              <a:rPr lang="en-US" sz="1200" dirty="0" err="1">
                <a:solidFill>
                  <a:srgbClr val="080808"/>
                </a:solidFill>
              </a:rPr>
              <a:t>Rotaris</a:t>
            </a:r>
            <a:r>
              <a:rPr lang="en-US" sz="1200" dirty="0">
                <a:solidFill>
                  <a:srgbClr val="080808"/>
                </a:solidFill>
              </a:rPr>
              <a:t> </a:t>
            </a:r>
            <a:r>
              <a:rPr lang="ru-RU" sz="1200" dirty="0">
                <a:solidFill>
                  <a:srgbClr val="080808"/>
                </a:solidFill>
              </a:rPr>
              <a:t>из Университета Оттавы</a:t>
            </a:r>
            <a:r>
              <a:rPr lang="ru-RU" sz="1200" dirty="0" smtClean="0">
                <a:solidFill>
                  <a:srgbClr val="080808"/>
                </a:solidFill>
              </a:rPr>
              <a:t>.</a:t>
            </a:r>
            <a:endParaRPr lang="ru-RU" sz="12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Положительный эффект масштаба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72816"/>
            <a:ext cx="8064896" cy="4320480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Экономия на основном капитале</a:t>
            </a: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Использование производительного специализированного оборудования</a:t>
            </a: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Использование специализации</a:t>
            </a: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Экономия на разработках, «ноу-хау», продвижении и рекламе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Отрицательный эффект масштаба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72816"/>
            <a:ext cx="8064896" cy="4320480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Рост издержек управления и контроля</a:t>
            </a: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Рост транспортных издержек;</a:t>
            </a: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Потери времени на разработку и принятие решений</a:t>
            </a: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12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Замедленная реакция на рынок (динозавр)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5949280"/>
            <a:ext cx="75608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rgbClr val="080808"/>
                </a:solidFill>
              </a:rPr>
              <a:t>Насколько трудно управлять крупной фирмой? Посмотрите на примере </a:t>
            </a:r>
            <a:r>
              <a:rPr lang="en-US" sz="1000" dirty="0" smtClean="0">
                <a:solidFill>
                  <a:srgbClr val="080808"/>
                </a:solidFill>
              </a:rPr>
              <a:t>Apple: Kane I.Y., Lublin J.S. </a:t>
            </a:r>
            <a:r>
              <a:rPr lang="ru-RU" sz="1000" dirty="0" err="1" smtClean="0">
                <a:solidFill>
                  <a:srgbClr val="080808"/>
                </a:solidFill>
              </a:rPr>
              <a:t>On</a:t>
            </a:r>
            <a:r>
              <a:rPr lang="ru-RU" sz="1000" dirty="0" smtClean="0">
                <a:solidFill>
                  <a:srgbClr val="080808"/>
                </a:solidFill>
              </a:rPr>
              <a:t> </a:t>
            </a:r>
            <a:r>
              <a:rPr lang="ru-RU" sz="1000" dirty="0" err="1" smtClean="0">
                <a:solidFill>
                  <a:srgbClr val="080808"/>
                </a:solidFill>
              </a:rPr>
              <a:t>Apple's</a:t>
            </a:r>
            <a:r>
              <a:rPr lang="ru-RU" sz="1000" dirty="0" smtClean="0">
                <a:solidFill>
                  <a:srgbClr val="080808"/>
                </a:solidFill>
              </a:rPr>
              <a:t> </a:t>
            </a:r>
            <a:r>
              <a:rPr lang="ru-RU" sz="1000" dirty="0" err="1" smtClean="0">
                <a:solidFill>
                  <a:srgbClr val="080808"/>
                </a:solidFill>
              </a:rPr>
              <a:t>Board</a:t>
            </a:r>
            <a:r>
              <a:rPr lang="ru-RU" sz="1000" dirty="0" smtClean="0">
                <a:solidFill>
                  <a:srgbClr val="080808"/>
                </a:solidFill>
              </a:rPr>
              <a:t>, </a:t>
            </a:r>
            <a:r>
              <a:rPr lang="ru-RU" sz="1000" dirty="0" err="1" smtClean="0">
                <a:solidFill>
                  <a:srgbClr val="080808"/>
                </a:solidFill>
              </a:rPr>
              <a:t>Fewer</a:t>
            </a:r>
            <a:r>
              <a:rPr lang="ru-RU" sz="1000" dirty="0" smtClean="0">
                <a:solidFill>
                  <a:srgbClr val="080808"/>
                </a:solidFill>
              </a:rPr>
              <a:t> </a:t>
            </a:r>
            <a:r>
              <a:rPr lang="ru-RU" sz="1000" dirty="0" err="1" smtClean="0">
                <a:solidFill>
                  <a:srgbClr val="080808"/>
                </a:solidFill>
              </a:rPr>
              <a:t>Independent</a:t>
            </a:r>
            <a:r>
              <a:rPr lang="ru-RU" sz="1000" dirty="0" smtClean="0">
                <a:solidFill>
                  <a:srgbClr val="080808"/>
                </a:solidFill>
              </a:rPr>
              <a:t> </a:t>
            </a:r>
            <a:r>
              <a:rPr lang="ru-RU" sz="1000" dirty="0" err="1" smtClean="0">
                <a:solidFill>
                  <a:srgbClr val="080808"/>
                </a:solidFill>
              </a:rPr>
              <a:t>Voices</a:t>
            </a:r>
            <a:r>
              <a:rPr lang="en-US" sz="1000" dirty="0" smtClean="0">
                <a:solidFill>
                  <a:srgbClr val="080808"/>
                </a:solidFill>
              </a:rPr>
              <a:t>//The Wall Street Journal, March 24</a:t>
            </a:r>
            <a:r>
              <a:rPr lang="en-US" sz="1000" baseline="30000" dirty="0" smtClean="0">
                <a:solidFill>
                  <a:srgbClr val="080808"/>
                </a:solidFill>
              </a:rPr>
              <a:t>th</a:t>
            </a:r>
            <a:r>
              <a:rPr lang="en-US" sz="1000" dirty="0" smtClean="0">
                <a:solidFill>
                  <a:srgbClr val="080808"/>
                </a:solidFill>
              </a:rPr>
              <a:t>, 2010; http://online.wsj.com/article/SB10001424052748704266504575141933921476048.html?mod=djemTECH_t</a:t>
            </a:r>
            <a:endParaRPr lang="ru-RU" sz="10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ТНК как главная сила мировой экономики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72816"/>
            <a:ext cx="8064896" cy="4320480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1996 г. общий объём продаж ТНК составил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$5,5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трлн., это 25% мирового ВВП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На ТНК приходится от 1/3 до 1/4 мировой торговли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середина 1990-х годов активы 500 крупнейших небанковских ТНК превысили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$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30 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трлн</a:t>
            </a: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Общая численность работников, занятых в ТНК, превышает 70 МЛН человек</a:t>
            </a: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Ball Donald A., McCulloch Wendell H. International business: The Challenge of Global Competition. 6-th ed. Chicago: Irwin, 1996. 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Цитируется по: 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Пивоваров С.Э.,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Максимцев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И.А.,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Тарасевич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Л.С. Международный менеджмент, 5-е издание. СПб.: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Питер, 2013, с.81.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ТНК как главная сила мировой экономики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988840"/>
            <a:ext cx="8064896" cy="4104456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Из 300 крупнейших банков мира около 100 являются транснациональными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При этом 2/3 </a:t>
            </a:r>
            <a:r>
              <a:rPr lang="ru-RU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операций они проводят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своих государствах, и 1/3 – за границей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Все крупнейшие современные ТНК представляют собой международные финансово-промышленные объединения (финансово-промышленные группы, ФПГ)</a:t>
            </a: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Ball Donald A., McCulloch Wendell H. International business: The Challenge of Global Competition. 6-th ed. Chicago: Irwin, 1996. 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Цитируется по: 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Пивоваров С.Э.,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Максимцев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И.А.,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Тарасевич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Л.С. Международный менеджмент, 5-е издание. СПб.: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Питер, 2013, с.81,87.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ТНК </a:t>
            </a: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Boeing 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России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72816"/>
            <a:ext cx="8064896" cy="4320480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Выход на российский рынок состоялся в 1992 г., по состоянию на 2011 г. российские авиакомпании эксплуатировали около 220 самолётов производства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Boeing</a:t>
            </a: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1993 г. был открыт научно-технический центр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Boeing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Москве (600 специалистов)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настоящее время научно-исследовательский центр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Boeing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находится на территории Инновационного центра «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Сколково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»</a:t>
            </a: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Пивоваров С.Э.,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Максимцев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И.А.,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Тарасевич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Л.С. Международный менеджмент, 5-е издание. СПб.: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Питер, 2013, с.13-15.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Boeing 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«</a:t>
            </a:r>
            <a:r>
              <a:rPr lang="ru-RU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Сколоково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»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5877272"/>
            <a:ext cx="8064896" cy="432048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sz="1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Адрес: г.Москва, территория Инновационного центра «</a:t>
            </a:r>
            <a:r>
              <a:rPr lang="ru-RU" sz="16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Сколково</a:t>
            </a:r>
            <a:r>
              <a:rPr lang="ru-RU" sz="1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», ул. Сикорского, дом 15</a:t>
            </a:r>
            <a:endParaRPr lang="nl-NL" sz="16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http://www.boeing.ru/skolkovo/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13 марта 2018 г.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268760"/>
            <a:ext cx="8143135" cy="43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Boeing 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«</a:t>
            </a:r>
            <a:r>
              <a:rPr lang="ru-RU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Сколоково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»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00808"/>
            <a:ext cx="8064896" cy="4608512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Новейшая площадка для теоретического и практического обучения персонала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Тренажёры самолетов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Boeing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737 и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Boeing 777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Научный центр занимается проблемами безопасности полётов, металлургии, создания агрегатов и частей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Разработка компьютерных сервисов для автоматизации процессов подготовки и выполнения полётов</a:t>
            </a:r>
            <a:endParaRPr lang="en-US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http://www.boeing.ru/skolkovo/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13 марта 2018 г.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Boeing 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 ВСМПО-АВИСМА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00808"/>
            <a:ext cx="8064896" cy="4608512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ВСМПО – 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Верхнесалдинское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металлургическое производственное объединение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Существует с 1933 г., в 1941 г. эвакуировано из Москвы в пос. Верхняя Салда на Урале</a:t>
            </a:r>
            <a:endParaRPr lang="en-US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1957 г. выпущен первый титановый слиток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39% мирового производства титана в 1997-2001 гг.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40% титана, используемого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Boeing,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поставляется ВСМПО</a:t>
            </a:r>
            <a:endParaRPr lang="en-US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079104" y="6309320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en-US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http://www.vsmpo.ru/ru/pages/Istorija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13 марта 2018 г.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Boeing 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 ВСМПО-АВИСМА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00808"/>
            <a:ext cx="8064896" cy="4608512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40% титана, используемого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Boeing,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поставляется ВСМПО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60% титана, используемого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Airbus,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поставляется ВСМПО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100% титана, используемого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Embraer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поставляется ВСМПО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Около 30% титана, используемого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Rolls-Royce,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поставляется ВСМПО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Около 30% титана, используемого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Snecma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(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французским производителем авиационных двигателей)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поставляется ВСМПО</a:t>
            </a:r>
            <a:endParaRPr lang="en-US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237312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Пивоваров С.Э.,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Максимцев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И.А.,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Тарасевич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Л.С. Международный менеджмент, 5-е издание. СПб.: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Питер, 2013, с.13-15.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Lockheed SR-71 Blackbird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71600" y="2609528"/>
            <a:ext cx="4752528" cy="3915816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Курт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Эпштейн, волонтёр-экскурсовод на музее-авианосце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Intrepid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: «Для этого самолёта ЦРУ закупало титан в СССР через цепочку подставных фирм».</a:t>
            </a:r>
          </a:p>
          <a:p>
            <a:pPr marL="538163" indent="-538163" algn="r">
              <a:lnSpc>
                <a:spcPct val="80000"/>
              </a:lnSpc>
              <a:buClrTx/>
              <a:buSzPct val="120000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22 июля 2006 г.</a:t>
            </a:r>
            <a:endParaRPr lang="en-US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9" name="Рисунок 8" descr="2006 - июль - septorian@aol.com (Curt Epstein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44" y="1772816"/>
            <a:ext cx="2842604" cy="436624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899592" y="1628800"/>
            <a:ext cx="4572000" cy="7817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Всего построено 32 таких самолёта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Гаубица М-777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95536" y="1556731"/>
            <a:ext cx="5076056" cy="4536627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</p:spPr>
        <p:txBody>
          <a:bodyPr wrap="square" anchor="ctr">
            <a:spAutoFit/>
          </a:bodyPr>
          <a:lstStyle/>
          <a:p>
            <a:pPr marL="538163" indent="-538163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Пр-во Великобритания/США</a:t>
            </a:r>
          </a:p>
          <a:p>
            <a:pPr marL="538163" indent="-538163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155мм снаряды «</a:t>
            </a:r>
            <a:r>
              <a:rPr lang="ru-RU" sz="28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Эскалибур</a:t>
            </a:r>
            <a:r>
              <a:rPr 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», цена </a:t>
            </a:r>
            <a:r>
              <a:rPr lang="en-US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USD 68000/</a:t>
            </a:r>
            <a:r>
              <a:rPr lang="ru-RU" sz="28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шт</a:t>
            </a:r>
            <a:r>
              <a:rPr 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точность </a:t>
            </a:r>
            <a:r>
              <a:rPr 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попадания</a:t>
            </a:r>
            <a:r>
              <a:rPr 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~3</a:t>
            </a:r>
            <a:r>
              <a:rPr 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 на дистанции 48 км</a:t>
            </a:r>
          </a:p>
          <a:p>
            <a:pPr marL="538163" indent="-538163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Для возобновления производства требуется новый поставщик титана</a:t>
            </a:r>
            <a:endParaRPr lang="ru-RU" sz="28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2458" y="1556792"/>
            <a:ext cx="3389513" cy="44679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683568" y="6165304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>
                <a:solidFill>
                  <a:srgbClr val="080808"/>
                </a:solidFill>
              </a:rPr>
              <a:t>Источник</a:t>
            </a:r>
            <a:r>
              <a:rPr lang="ru-RU" sz="800" dirty="0" smtClean="0">
                <a:solidFill>
                  <a:srgbClr val="080808"/>
                </a:solidFill>
              </a:rPr>
              <a:t>: </a:t>
            </a:r>
            <a:r>
              <a:rPr lang="en-US" sz="800" dirty="0" smtClean="0">
                <a:solidFill>
                  <a:srgbClr val="080808"/>
                </a:solidFill>
              </a:rPr>
              <a:t>MacDonald A., Michaels D. BAE, U.S. in Talks to Restart M777 Howitzer Production After Ukraine Success//The Wall Street Journal, Oct. 9, 2022 5:30 am ET, https://</a:t>
            </a:r>
            <a:r>
              <a:rPr lang="en-US" sz="800" dirty="0" smtClean="0">
                <a:solidFill>
                  <a:srgbClr val="080808"/>
                </a:solidFill>
              </a:rPr>
              <a:t>www.wsj.com/articles/bae-u-s-in-talks-to-restart-m777-howitzer-production-after-ukraine-success-11665307803?mod=hp_lead_pos7</a:t>
            </a:r>
            <a:endParaRPr lang="ru-RU" sz="8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ВСМПО-АВИСМА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00808"/>
            <a:ext cx="8064896" cy="4176464"/>
          </a:xfrm>
        </p:spPr>
        <p:txBody>
          <a:bodyPr/>
          <a:lstStyle/>
          <a:p>
            <a:pPr marL="538163" indent="-538163">
              <a:lnSpc>
                <a:spcPct val="150000"/>
              </a:lnSpc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ВСМПО приобретена 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госкорпорацией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Рособоронэкспорт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в сентябре 2006 г.</a:t>
            </a:r>
          </a:p>
          <a:p>
            <a:pPr marL="538163" indent="-538163">
              <a:lnSpc>
                <a:spcPct val="150000"/>
              </a:lnSpc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За 11 месяцев 2006 г. производство увеличено на 11%</a:t>
            </a:r>
          </a:p>
          <a:p>
            <a:pPr marL="538163" indent="-538163">
              <a:lnSpc>
                <a:spcPct val="150000"/>
              </a:lnSpc>
              <a:spcBef>
                <a:spcPts val="0"/>
              </a:spcBef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Чистая прибыль в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III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квартале 2006 г. В 2,2 раза выше, чем в 2005 г. </a:t>
            </a:r>
            <a:endParaRPr lang="en-US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75656" y="5657671"/>
            <a:ext cx="64087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 smtClean="0">
                <a:solidFill>
                  <a:srgbClr val="080808"/>
                </a:solidFill>
                <a:cs typeface="Times New Roman Cyr" pitchFamily="16" charset="0"/>
              </a:rPr>
              <a:t>Источник</a:t>
            </a:r>
            <a:r>
              <a:rPr lang="en-GB" b="1" dirty="0" smtClean="0">
                <a:solidFill>
                  <a:srgbClr val="080808"/>
                </a:solidFill>
                <a:cs typeface="Times New Roman Cyr" pitchFamily="16" charset="0"/>
              </a:rPr>
              <a:t>: </a:t>
            </a:r>
            <a:r>
              <a:rPr lang="en-GB" b="1" dirty="0" err="1" smtClean="0">
                <a:solidFill>
                  <a:srgbClr val="080808"/>
                </a:solidFill>
                <a:cs typeface="Arial Cyr" charset="0"/>
              </a:rPr>
              <a:t>Злобин</a:t>
            </a:r>
            <a:r>
              <a:rPr lang="en-GB" b="1" dirty="0" smtClean="0">
                <a:solidFill>
                  <a:srgbClr val="080808"/>
                </a:solidFill>
                <a:cs typeface="Arial Cyr" charset="0"/>
              </a:rPr>
              <a:t> А. </a:t>
            </a:r>
            <a:r>
              <a:rPr lang="en-GB" b="1" dirty="0" err="1" smtClean="0">
                <a:solidFill>
                  <a:srgbClr val="080808"/>
                </a:solidFill>
                <a:cs typeface="Arial Cyr" charset="0"/>
              </a:rPr>
              <a:t>Ковалевский</a:t>
            </a:r>
            <a:r>
              <a:rPr lang="en-GB" b="1" dirty="0" smtClean="0">
                <a:solidFill>
                  <a:srgbClr val="080808"/>
                </a:solidFill>
                <a:cs typeface="Arial Cyr" charset="0"/>
              </a:rPr>
              <a:t> А. </a:t>
            </a:r>
            <a:r>
              <a:rPr lang="en-GB" b="1" dirty="0" err="1" smtClean="0">
                <a:solidFill>
                  <a:srgbClr val="080808"/>
                </a:solidFill>
                <a:cs typeface="Arial Cyr" charset="0"/>
              </a:rPr>
              <a:t>Год</a:t>
            </a:r>
            <a:r>
              <a:rPr lang="en-GB" b="1" dirty="0" smtClean="0">
                <a:solidFill>
                  <a:srgbClr val="080808"/>
                </a:solidFill>
                <a:cs typeface="Arial Cyr" charset="0"/>
              </a:rPr>
              <a:t> с </a:t>
            </a:r>
            <a:r>
              <a:rPr lang="en-GB" b="1" dirty="0" err="1" smtClean="0">
                <a:solidFill>
                  <a:srgbClr val="080808"/>
                </a:solidFill>
                <a:cs typeface="Arial Cyr" charset="0"/>
              </a:rPr>
              <a:t>конфискацией</a:t>
            </a:r>
            <a:r>
              <a:rPr lang="ru-RU" b="1" dirty="0" smtClean="0">
                <a:solidFill>
                  <a:srgbClr val="080808"/>
                </a:solidFill>
                <a:cs typeface="Arial Cyr" charset="0"/>
              </a:rPr>
              <a:t> </a:t>
            </a:r>
            <a:r>
              <a:rPr lang="en-US" b="1" dirty="0" smtClean="0">
                <a:solidFill>
                  <a:srgbClr val="080808"/>
                </a:solidFill>
                <a:cs typeface="Arial Cyr" charset="0"/>
              </a:rPr>
              <a:t>//</a:t>
            </a:r>
            <a:r>
              <a:rPr lang="ru-RU" b="1" dirty="0" smtClean="0">
                <a:solidFill>
                  <a:srgbClr val="080808"/>
                </a:solidFill>
                <a:cs typeface="Arial Cyr" charset="0"/>
              </a:rPr>
              <a:t>Русский</a:t>
            </a:r>
            <a:r>
              <a:rPr lang="en-GB" b="1" dirty="0" smtClean="0">
                <a:solidFill>
                  <a:srgbClr val="080808"/>
                </a:solidFill>
                <a:cs typeface="Arial Cyr" charset="0"/>
              </a:rPr>
              <a:t> Newsweek, </a:t>
            </a:r>
            <a:r>
              <a:rPr lang="en-GB" b="1" dirty="0" err="1" smtClean="0">
                <a:solidFill>
                  <a:srgbClr val="080808"/>
                </a:solidFill>
                <a:cs typeface="Arial Cyr" charset="0"/>
              </a:rPr>
              <a:t>январь</a:t>
            </a:r>
            <a:r>
              <a:rPr lang="en-GB" b="1" dirty="0" smtClean="0">
                <a:solidFill>
                  <a:srgbClr val="080808"/>
                </a:solidFill>
                <a:cs typeface="Arial Cyr" charset="0"/>
              </a:rPr>
              <a:t> 2007</a:t>
            </a:r>
            <a:r>
              <a:rPr lang="ru-RU" b="1" dirty="0" smtClean="0">
                <a:solidFill>
                  <a:srgbClr val="080808"/>
                </a:solidFill>
                <a:cs typeface="Arial Cyr" charset="0"/>
              </a:rPr>
              <a:t> </a:t>
            </a:r>
            <a:r>
              <a:rPr lang="en-GB" b="1" dirty="0" smtClean="0">
                <a:solidFill>
                  <a:srgbClr val="080808"/>
                </a:solidFill>
                <a:cs typeface="Arial Cyr" charset="0"/>
              </a:rPr>
              <a:t>г., с.46-50</a:t>
            </a:r>
            <a:r>
              <a:rPr lang="ru-RU" b="1" dirty="0" smtClean="0">
                <a:solidFill>
                  <a:srgbClr val="080808"/>
                </a:solidFill>
                <a:cs typeface="Arial Cyr" charset="0"/>
              </a:rPr>
              <a:t>. </a:t>
            </a:r>
            <a:endParaRPr lang="ru-RU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Почувствуйте разницу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2348880"/>
            <a:ext cx="4104456" cy="1656184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2007 г. ТНК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Apple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выпустила революционный продукт </a:t>
            </a:r>
            <a:r>
              <a:rPr lang="en-US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Iphone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 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948264" y="4653136"/>
            <a:ext cx="1836712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Фото: </a:t>
            </a:r>
            <a:r>
              <a:rPr kumimoji="1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Matthew </a:t>
            </a:r>
            <a:r>
              <a:rPr kumimoji="1" lang="en-US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Yohe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Рисунок 9" descr="800px-Steve_Jobs_Headshot_2010-CROP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1556792"/>
            <a:ext cx="3159535" cy="3096344"/>
          </a:xfrm>
          <a:prstGeom prst="rect">
            <a:avLst/>
          </a:prstGeom>
        </p:spPr>
      </p:pic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83568" y="4725144"/>
            <a:ext cx="7992888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38163" marR="0" lvl="0" indent="-5381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Wingdings" pitchFamily="2" charset="2"/>
              <a:buChar char="q"/>
              <a:tabLst/>
              <a:defRPr/>
            </a:pPr>
            <a:r>
              <a:rPr kumimoji="1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 2016 г., </a:t>
            </a:r>
            <a:r>
              <a:rPr kumimoji="1" lang="ru-RU" sz="2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даже </a:t>
            </a:r>
            <a:r>
              <a:rPr kumimoji="1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после смерти основателя</a:t>
            </a:r>
            <a:r>
              <a:rPr kumimoji="1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компании, её продажи до сих пор составляют 216 млрд. долл. в год (данные </a:t>
            </a:r>
            <a:r>
              <a:rPr kumimoji="1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World Investment</a:t>
            </a:r>
            <a:r>
              <a:rPr kumimoji="1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Report)</a:t>
            </a:r>
            <a:endParaRPr kumimoji="1" lang="nl-NL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Почувствуйте разницу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916832"/>
            <a:ext cx="4464496" cy="2088232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Основанная в 1863 г.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Standard Oil Company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к 1890 г. контролировала 88% нефти в США</a:t>
            </a:r>
            <a:endParaRPr lang="en-US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444208" y="5661248"/>
            <a:ext cx="1836712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Художник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: </a:t>
            </a:r>
            <a:r>
              <a:rPr kumimoji="1" lang="ru-RU" sz="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sz="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Oscar White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683568" y="3833664"/>
            <a:ext cx="468052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38163" marR="0" lvl="0" indent="-538163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Pct val="120000"/>
              <a:buFont typeface="Wingdings" pitchFamily="2" charset="2"/>
              <a:buChar char="q"/>
              <a:tabLst/>
              <a:defRPr/>
            </a:pPr>
            <a:r>
              <a:rPr kumimoji="1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Джон Д. Рокфеллер</a:t>
            </a:r>
            <a:r>
              <a:rPr kumimoji="1" lang="ru-RU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до сих пор является нашим богатейшим современником, его </a:t>
            </a:r>
            <a:r>
              <a:rPr kumimoji="1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$</a:t>
            </a:r>
            <a:r>
              <a:rPr kumimoji="1" lang="ru-RU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1,5 миллиарда – это </a:t>
            </a:r>
            <a:r>
              <a:rPr kumimoji="1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$</a:t>
            </a:r>
            <a:r>
              <a:rPr kumimoji="1" lang="ru-RU" sz="28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392 млрд. по нынешнему ППС</a:t>
            </a:r>
            <a:endParaRPr kumimoji="1" lang="nl-NL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Рисунок 11" descr="John_D_Rockefeller_by_Oscar_White_c19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24128" y="1700808"/>
            <a:ext cx="3134601" cy="39109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Владислав Валентинович </a:t>
            </a:r>
            <a:r>
              <a:rPr lang="ru-RU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Тетюхин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7584" y="1700808"/>
            <a:ext cx="5112568" cy="4896544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1957 г. выплавил первый титановый слиток в СССР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1992 г. становится генеральным директором ВСМПО-АВИСМА, на 2007 г. состояние </a:t>
            </a:r>
            <a:r>
              <a:rPr lang="en-US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$</a:t>
            </a: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250 млн., на 2012 г. </a:t>
            </a:r>
            <a:r>
              <a:rPr lang="en-US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$650 </a:t>
            </a:r>
            <a:r>
              <a:rPr lang="ru-RU" sz="2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млн</a:t>
            </a: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2006 г. пошли проверки прокуратуры, уголовные дела. Партнёр </a:t>
            </a:r>
            <a:r>
              <a:rPr lang="ru-RU" sz="2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Тетюхина</a:t>
            </a: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ru-RU" sz="2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В.Брешт</a:t>
            </a: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теперь  в Лондоне, ВСМПО сейчас </a:t>
            </a:r>
            <a:r>
              <a:rPr lang="ru-RU" sz="2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принадежит</a:t>
            </a: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корпорации «</a:t>
            </a:r>
            <a:r>
              <a:rPr lang="ru-RU" sz="24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Ростех</a:t>
            </a:r>
            <a:r>
              <a:rPr lang="ru-RU" sz="24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» С.Чемезова</a:t>
            </a:r>
            <a:endParaRPr lang="en-US" sz="24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endParaRPr lang="en-US" sz="24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084168" y="5085184"/>
            <a:ext cx="288032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Фото: </a:t>
            </a:r>
            <a:r>
              <a:rPr kumimoji="1" lang="en-US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hlinkClick r:id="rId3"/>
              </a:rPr>
              <a:t>http://gubernator96.ru/special/article/show/id/117</a:t>
            </a:r>
            <a:endParaRPr kumimoji="1" lang="ru-RU" sz="800" kern="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endParaRPr kumimoji="1" lang="ru-RU" sz="8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Википедия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" name="Рисунок 12" descr="Тетюхин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35936" y="1700808"/>
            <a:ext cx="2846863" cy="33123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ТНК </a:t>
            </a: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Boeing 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России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00808"/>
            <a:ext cx="8064896" cy="4608512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2010 г. в мире поставлено 978 самолётов. Из них 510 марки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Boeing,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462 </a:t>
            </a:r>
            <a:r>
              <a:rPr lang="en-US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Airbus 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 6 (Шесть) произведено Объединённой авиастроительной корпорацией России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За 2000-2009 гг. в российские авиакомпании поставлено около 400 иностранных самолётов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обмен на уступку внутреннего рынка офсетные компенсации в виде загрузки российских производств получены не были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endParaRPr lang="en-US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1079104" y="6237312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Пивоваров С.Э.,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Максимцев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И.А., </a:t>
            </a:r>
            <a:r>
              <a:rPr kumimoji="1" lang="ru-RU" sz="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Тарасевич</a:t>
            </a: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Л.С. Международный менеджмент, 5-е издание. СПб.:</a:t>
            </a:r>
            <a:r>
              <a:rPr kumimoji="1" lang="ru-RU" sz="800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Питер, 2013, с.13-15.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Российская монополия обладает рядом отличий от классической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00808"/>
            <a:ext cx="8064896" cy="4608512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Она возникла в специфических условиях командной экономики, ее формирование происходило вне рыночной сферы;</a:t>
            </a: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Формирование монополии в ряде случаев происходило при отсталой технической базе;</a:t>
            </a: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Государство поощряло монополизм, стимулируя создание различных объединений.</a:t>
            </a: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endParaRPr lang="en-US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15616" y="5805264"/>
            <a:ext cx="6048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rgbClr val="080808"/>
                </a:solidFill>
                <a:latin typeface="Arial" pitchFamily="34" charset="0"/>
                <a:cs typeface="Arial" pitchFamily="34" charset="0"/>
              </a:rPr>
              <a:t>Источник: Рыбаков Ф.Ф., </a:t>
            </a:r>
            <a:r>
              <a:rPr lang="ru-RU" sz="1000" dirty="0" err="1" smtClean="0">
                <a:solidFill>
                  <a:srgbClr val="080808"/>
                </a:solidFill>
                <a:latin typeface="Arial" pitchFamily="34" charset="0"/>
                <a:cs typeface="Arial" pitchFamily="34" charset="0"/>
              </a:rPr>
              <a:t>Ворожейкин</a:t>
            </a:r>
            <a:r>
              <a:rPr lang="ru-RU" sz="1000" dirty="0" smtClean="0">
                <a:solidFill>
                  <a:srgbClr val="080808"/>
                </a:solidFill>
                <a:latin typeface="Arial" pitchFamily="34" charset="0"/>
                <a:cs typeface="Arial" pitchFamily="34" charset="0"/>
              </a:rPr>
              <a:t> В.Н. Демонополизация экономики как элемент рыночных отношений. СПб. 1994. С.69 (</a:t>
            </a:r>
            <a:r>
              <a:rPr lang="ru-RU" sz="1000" dirty="0" err="1" smtClean="0">
                <a:solidFill>
                  <a:srgbClr val="080808"/>
                </a:solidFill>
                <a:latin typeface="Arial" pitchFamily="34" charset="0"/>
                <a:cs typeface="Arial" pitchFamily="34" charset="0"/>
              </a:rPr>
              <a:t>Цит</a:t>
            </a:r>
            <a:r>
              <a:rPr lang="ru-RU" sz="1000" dirty="0" smtClean="0">
                <a:solidFill>
                  <a:srgbClr val="080808"/>
                </a:solidFill>
                <a:latin typeface="Arial" pitchFamily="34" charset="0"/>
                <a:cs typeface="Arial" pitchFamily="34" charset="0"/>
              </a:rPr>
              <a:t>. по: Рыбаков Ф.Ф. Экономика Санкт-Петербурга: прошлое, настоящее, будущее. СПб, 2000, с.181).</a:t>
            </a:r>
          </a:p>
          <a:p>
            <a:endParaRPr lang="ru-RU" sz="1000" dirty="0">
              <a:solidFill>
                <a:srgbClr val="080808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Монополия: пример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00808"/>
            <a:ext cx="8064896" cy="4608512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sz="2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При оценке по ППС в некоторых регионах РФ кВт/ч </a:t>
            </a:r>
            <a:r>
              <a:rPr lang="ru-RU" sz="26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эл</a:t>
            </a:r>
            <a:r>
              <a:rPr lang="ru-RU" sz="2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 энергии стоит 5¢, в большинстве штатов США кВт/ч </a:t>
            </a:r>
            <a:r>
              <a:rPr lang="ru-RU" sz="26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эл</a:t>
            </a:r>
            <a:r>
              <a:rPr lang="ru-RU" sz="2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. энергии стоит 4¢.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sz="2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 тех 24 штатах США, где не было либерализации цен на энергетическом рынке, электроэнергия стоит дешевле и не было сбоев с её подачей. Калифорния, </a:t>
            </a:r>
            <a:r>
              <a:rPr lang="ru-RU" sz="26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либерализовавшая</a:t>
            </a:r>
            <a:r>
              <a:rPr lang="ru-RU" sz="2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свой рынок, испытывает проблемы в этой области. 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r>
              <a:rPr lang="ru-RU" sz="26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Всего процедуру «легального разделения» прошли 20 штатов, после событий в Калифорнии процесс остановился.</a:t>
            </a: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endParaRPr lang="ru-RU" sz="26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endParaRPr lang="ru-RU" sz="26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endParaRPr lang="ru-RU" sz="26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endParaRPr lang="ru-RU" sz="26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endParaRPr lang="ru-RU" sz="26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endParaRPr lang="en-US" sz="2600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buClrTx/>
              <a:buSzPct val="120000"/>
              <a:buFont typeface="Wingdings" pitchFamily="2" charset="2"/>
              <a:buChar char="q"/>
            </a:pPr>
            <a:endParaRPr lang="nl-NL" sz="26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83568" y="6489576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см. в заметках к слайду.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Монополия в РФ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00808"/>
            <a:ext cx="8064896" cy="4608512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Либерализация цен оказывает позитивное воздействие на экономику в условиях рынка свободной конкуренции.</a:t>
            </a: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На монополизированном рынке либерализация приводит к резкому повышению доходов монополиста.</a:t>
            </a: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Для РФ важна не рентабельность РАО ЕЭС, а конкурентоспособность российской экономики, которая падает из-за роста цен на энергоносители.</a:t>
            </a: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endParaRPr lang="en-US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683568" y="6489576"/>
            <a:ext cx="8064896" cy="36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SzPct val="125000"/>
              <a:tabLst/>
              <a:defRPr/>
            </a:pPr>
            <a:r>
              <a:rPr kumimoji="1" lang="ru-RU" sz="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Источник: см. в заметках к слайду.</a:t>
            </a:r>
            <a:endParaRPr kumimoji="1" lang="nl-NL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1"/>
            <a:ext cx="8352928" cy="1143008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Монополия «</a:t>
            </a:r>
            <a:r>
              <a:rPr lang="ru-RU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Рособоронэкспорта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» и российский экспорт оружия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1700808"/>
            <a:ext cx="8064896" cy="4608512"/>
          </a:xfrm>
        </p:spPr>
        <p:txBody>
          <a:bodyPr/>
          <a:lstStyle/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Для устранения излишней конкуренции между российскими предприятиями и усиления роли государства Указом Президента 4 ноября 2000 года было образовано ФГУП «</a:t>
            </a:r>
            <a:r>
              <a:rPr lang="ru-RU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Рособоронэкспорт</a:t>
            </a:r>
            <a:r>
              <a:rPr lang="ru-RU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». С 2002 г. начался уверенный рост российского экспорта вооружений.</a:t>
            </a: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Подробнее см.: </a:t>
            </a:r>
            <a:r>
              <a:rPr lang="ru-RU" sz="18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Тулякова</a:t>
            </a: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И.Р. Участие России в мировой торговле оружием. Современное состояние и перспективы развития оптовой и розничной торговли. Сборник статей / Под ред.В.В. Матвеева. Ижевск: Изд-во </a:t>
            </a:r>
            <a:r>
              <a:rPr lang="ru-RU" sz="18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ин-та</a:t>
            </a: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экономики и управления </a:t>
            </a:r>
            <a:r>
              <a:rPr lang="ru-RU" sz="18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Уд-ГУ</a:t>
            </a:r>
            <a:r>
              <a:rPr lang="ru-RU" sz="1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, 2009. С.104 – 112.</a:t>
            </a: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endParaRPr lang="ru-RU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endParaRPr lang="en-US" dirty="0" smtClean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38163" indent="-538163">
              <a:lnSpc>
                <a:spcPct val="80000"/>
              </a:lnSpc>
              <a:spcBef>
                <a:spcPts val="1200"/>
              </a:spcBef>
              <a:spcAft>
                <a:spcPts val="600"/>
              </a:spcAft>
              <a:buClrTx/>
              <a:buSzPct val="120000"/>
              <a:buFont typeface="Wingdings" pitchFamily="2" charset="2"/>
              <a:buChar char="q"/>
            </a:pPr>
            <a:endParaRPr lang="nl-NL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7544" y="214290"/>
            <a:ext cx="8352928" cy="1774550"/>
          </a:xfrm>
        </p:spPr>
        <p:txBody>
          <a:bodyPr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Монополия «</a:t>
            </a:r>
            <a:r>
              <a:rPr lang="ru-RU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Рособоронэкспорта</a:t>
            </a:r>
            <a:r>
              <a:rPr lang="ru-RU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» и российский экспорт оружия в миллиардах долларов (1987-2008)</a:t>
            </a:r>
            <a:endParaRPr lang="nl-NL" sz="320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60932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Содержимое 6"/>
          <p:cNvGraphicFramePr>
            <a:graphicFrameLocks/>
          </p:cNvGraphicFramePr>
          <p:nvPr/>
        </p:nvGraphicFramePr>
        <p:xfrm>
          <a:off x="539552" y="2420888"/>
          <a:ext cx="8136900" cy="3349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4100"/>
                <a:gridCol w="904100"/>
                <a:gridCol w="904100"/>
                <a:gridCol w="904100"/>
                <a:gridCol w="904100"/>
                <a:gridCol w="904100"/>
                <a:gridCol w="904100"/>
                <a:gridCol w="904100"/>
                <a:gridCol w="904100"/>
              </a:tblGrid>
              <a:tr h="86409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1987</a:t>
                      </a:r>
                      <a:endParaRPr lang="ru-RU" sz="2400" b="1" dirty="0">
                        <a:solidFill>
                          <a:srgbClr val="080808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1992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1993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1994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1996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1997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1998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1999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9005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2,40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800" b="0" dirty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3,16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800" b="0" dirty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1,72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800" b="0" dirty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800" b="0" dirty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3,52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800" b="0" dirty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2,60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800" b="0" dirty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2,61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-12700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800" b="0" dirty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3,39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</a:tr>
              <a:tr h="7926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‘</a:t>
                      </a:r>
                      <a:r>
                        <a:rPr lang="ru-RU" sz="2800" b="1" dirty="0" smtClean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00</a:t>
                      </a:r>
                      <a:endParaRPr lang="ru-RU" sz="2800" b="1" dirty="0">
                        <a:solidFill>
                          <a:srgbClr val="080808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‘</a:t>
                      </a:r>
                      <a:r>
                        <a:rPr lang="ru-RU" sz="2800" b="1" dirty="0" smtClean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01</a:t>
                      </a:r>
                      <a:endParaRPr lang="ru-RU" sz="2800" b="1" dirty="0">
                        <a:solidFill>
                          <a:srgbClr val="080808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‘</a:t>
                      </a:r>
                      <a:r>
                        <a:rPr lang="ru-RU" sz="2800" b="1" dirty="0" smtClean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02</a:t>
                      </a:r>
                      <a:endParaRPr lang="ru-RU" sz="2800" b="1" dirty="0">
                        <a:solidFill>
                          <a:srgbClr val="080808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‘</a:t>
                      </a:r>
                      <a:r>
                        <a:rPr lang="ru-RU" sz="2800" b="1" dirty="0" smtClean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03</a:t>
                      </a:r>
                      <a:endParaRPr lang="ru-RU" sz="2800" b="1" dirty="0">
                        <a:solidFill>
                          <a:srgbClr val="080808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‘</a:t>
                      </a:r>
                      <a:r>
                        <a:rPr lang="ru-RU" sz="2800" b="1" dirty="0" smtClean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04</a:t>
                      </a:r>
                      <a:endParaRPr lang="ru-RU" sz="2800" b="1" dirty="0">
                        <a:solidFill>
                          <a:srgbClr val="080808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‘</a:t>
                      </a:r>
                      <a:r>
                        <a:rPr lang="ru-RU" sz="2800" b="1" dirty="0" smtClean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05</a:t>
                      </a:r>
                      <a:endParaRPr lang="ru-RU" sz="2800" b="1" dirty="0">
                        <a:solidFill>
                          <a:srgbClr val="080808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‘</a:t>
                      </a:r>
                      <a:r>
                        <a:rPr lang="ru-RU" sz="2800" b="1" dirty="0" smtClean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06</a:t>
                      </a:r>
                      <a:endParaRPr lang="ru-RU" sz="2800" b="1" dirty="0">
                        <a:solidFill>
                          <a:srgbClr val="080808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‘</a:t>
                      </a:r>
                      <a:r>
                        <a:rPr lang="ru-RU" sz="2800" b="1" dirty="0" smtClean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07</a:t>
                      </a:r>
                      <a:endParaRPr lang="ru-RU" sz="2800" b="1" dirty="0">
                        <a:solidFill>
                          <a:srgbClr val="080808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 smtClean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‘</a:t>
                      </a:r>
                      <a:r>
                        <a:rPr lang="ru-RU" sz="2800" b="1" dirty="0" smtClean="0">
                          <a:solidFill>
                            <a:srgbClr val="080808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08</a:t>
                      </a:r>
                      <a:endParaRPr lang="ru-RU" sz="2800" b="1" dirty="0">
                        <a:solidFill>
                          <a:srgbClr val="080808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792653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3,68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3,71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5,56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5,78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2800" b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8,35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4">
  <a:themeElements>
    <a:clrScheme name="">
      <a:dk1>
        <a:srgbClr val="292929"/>
      </a:dk1>
      <a:lt1>
        <a:srgbClr val="FFFFFF"/>
      </a:lt1>
      <a:dk2>
        <a:srgbClr val="C0C0C0"/>
      </a:dk2>
      <a:lt2>
        <a:srgbClr val="FFFFFF"/>
      </a:lt2>
      <a:accent1>
        <a:srgbClr val="AE6A58"/>
      </a:accent1>
      <a:accent2>
        <a:srgbClr val="A18461"/>
      </a:accent2>
      <a:accent3>
        <a:srgbClr val="DCDCDC"/>
      </a:accent3>
      <a:accent4>
        <a:srgbClr val="DADADA"/>
      </a:accent4>
      <a:accent5>
        <a:srgbClr val="D3B9B4"/>
      </a:accent5>
      <a:accent6>
        <a:srgbClr val="917757"/>
      </a:accent6>
      <a:hlink>
        <a:srgbClr val="71584D"/>
      </a:hlink>
      <a:folHlink>
        <a:srgbClr val="343332"/>
      </a:folHlink>
    </a:clrScheme>
    <a:fontScheme name="01140832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01140832 1">
        <a:dk1>
          <a:srgbClr val="663300"/>
        </a:dk1>
        <a:lt1>
          <a:srgbClr val="C0C0C0"/>
        </a:lt1>
        <a:dk2>
          <a:srgbClr val="D7C5B5"/>
        </a:dk2>
        <a:lt2>
          <a:srgbClr val="292929"/>
        </a:lt2>
        <a:accent1>
          <a:srgbClr val="AE6A58"/>
        </a:accent1>
        <a:accent2>
          <a:srgbClr val="A18461"/>
        </a:accent2>
        <a:accent3>
          <a:srgbClr val="DCDCDC"/>
        </a:accent3>
        <a:accent4>
          <a:srgbClr val="562A00"/>
        </a:accent4>
        <a:accent5>
          <a:srgbClr val="D3B9B4"/>
        </a:accent5>
        <a:accent6>
          <a:srgbClr val="917757"/>
        </a:accent6>
        <a:hlink>
          <a:srgbClr val="71584D"/>
        </a:hlink>
        <a:folHlink>
          <a:srgbClr val="34333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01140832 1">
    <a:dk1>
      <a:srgbClr val="663300"/>
    </a:dk1>
    <a:lt1>
      <a:srgbClr val="C0C0C0"/>
    </a:lt1>
    <a:dk2>
      <a:srgbClr val="D7C5B5"/>
    </a:dk2>
    <a:lt2>
      <a:srgbClr val="292929"/>
    </a:lt2>
    <a:accent1>
      <a:srgbClr val="AE6A58"/>
    </a:accent1>
    <a:accent2>
      <a:srgbClr val="A18461"/>
    </a:accent2>
    <a:accent3>
      <a:srgbClr val="DCDCDC"/>
    </a:accent3>
    <a:accent4>
      <a:srgbClr val="562A00"/>
    </a:accent4>
    <a:accent5>
      <a:srgbClr val="D3B9B4"/>
    </a:accent5>
    <a:accent6>
      <a:srgbClr val="917757"/>
    </a:accent6>
    <a:hlink>
      <a:srgbClr val="71584D"/>
    </a:hlink>
    <a:folHlink>
      <a:srgbClr val="34333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Тема4</Template>
  <TotalTime>1042</TotalTime>
  <Words>10934</Words>
  <Application>Microsoft Office PowerPoint</Application>
  <PresentationFormat>Экран (4:3)</PresentationFormat>
  <Paragraphs>2386</Paragraphs>
  <Slides>123</Slides>
  <Notes>121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123</vt:i4>
      </vt:variant>
    </vt:vector>
  </HeadingPairs>
  <TitlesOfParts>
    <vt:vector size="124" baseType="lpstr">
      <vt:lpstr>Тема4</vt:lpstr>
      <vt:lpstr>Международный бизнес  Занятие 4</vt:lpstr>
      <vt:lpstr>Вопросы</vt:lpstr>
      <vt:lpstr>Транснациональная корпорация </vt:lpstr>
      <vt:lpstr>Первые транснациональные корпорации</vt:lpstr>
      <vt:lpstr>Международный маркетинг</vt:lpstr>
      <vt:lpstr>Матрица выбора способов выхода на международные рынки</vt:lpstr>
      <vt:lpstr>Стратегии проникновения</vt:lpstr>
      <vt:lpstr>Эволюционные модели интернационализации компании</vt:lpstr>
      <vt:lpstr>Ян Йохансон</vt:lpstr>
      <vt:lpstr>Модель Йохансона/Вальме</vt:lpstr>
      <vt:lpstr>Уоррен Билки (1920-1991)</vt:lpstr>
      <vt:lpstr>Стадии в модели Билки/Тесара</vt:lpstr>
      <vt:lpstr>Стадии в модели Билки/Тесара</vt:lpstr>
      <vt:lpstr>Тамер Кавусгил</vt:lpstr>
      <vt:lpstr>Стадии в модели Кавусгила</vt:lpstr>
      <vt:lpstr>Майкл Чинкота</vt:lpstr>
      <vt:lpstr>Стадии в модели Чинкоты</vt:lpstr>
      <vt:lpstr>Особенности управления ТНК</vt:lpstr>
      <vt:lpstr>Страна базирования и принимающие страны</vt:lpstr>
      <vt:lpstr>Индекс транснационализации</vt:lpstr>
      <vt:lpstr>ТОП-10 нефинансовых ТНК с государственным участием</vt:lpstr>
      <vt:lpstr>Рассчитаем TNI для китайской CITIC Group</vt:lpstr>
      <vt:lpstr>ТОП-100 нефинансовых ТНК в порядке убывания стоимости иностранных активов (2016, млн. долл)</vt:lpstr>
      <vt:lpstr>ТОП-100 нефинансовых ТНК в порядке убывания стоимости иностранных активов (2016, млн. долл)</vt:lpstr>
      <vt:lpstr>ТОП-100 нефинансовых ТНК в порядке убывания стоимости иностранных активов (2016, млн. долл)</vt:lpstr>
      <vt:lpstr>ТОП-100 нефинансовых ТНК в порядке убывания стоимости иностранных активов (2016, млн. долл)</vt:lpstr>
      <vt:lpstr>ТОП-100 нефинансовых ТНК в порядке убывания стоимости иностранных активов (2016, млн. долл)</vt:lpstr>
      <vt:lpstr>ТОП-100 нефинансовых ТНК в порядке убывания стоимости иностранных активов (2016, млн. долл)</vt:lpstr>
      <vt:lpstr>ТОП-100 нефинансовых ТНК в порядке убывания стоимости иностранных активов (2016, млн. долл)</vt:lpstr>
      <vt:lpstr>ТОП-100 нефинансовых ТНК в порядке убывания стоимости иностранных активов (2016, млн. долл)</vt:lpstr>
      <vt:lpstr>ТОП-100 нефинансовых ТНК в порядке убывания стоимости иностранных активов (2016, млн. долл)</vt:lpstr>
      <vt:lpstr>ТОП-100 нефинансовых ТНК в порядке убывания стоимости иностранных активов (2016, млн. долл)</vt:lpstr>
      <vt:lpstr>ТОП-100 нефинансовых ТНК в порядке убывания стоимости иностранных активов (2016, млн. долл)</vt:lpstr>
      <vt:lpstr>Для сравнения:  ВВП и государственный бюджет РФ на 2018 год</vt:lpstr>
      <vt:lpstr>Российские ТНК не попадают в ТОП-100</vt:lpstr>
      <vt:lpstr>Российские ТНК не попадают в ТОП-100</vt:lpstr>
      <vt:lpstr>ТОП-100 нефинансовых ТНК развивающихся стран по иностранным активам (2015, млн. долл.)</vt:lpstr>
      <vt:lpstr>ТОП-100 нефинансовых ТНК развивающихся стран по иностранным активам (2015, млн. долл.)</vt:lpstr>
      <vt:lpstr>ТОП-100 нефинансовых ТНК развивающихся стран по иностранным активам (2015, млн. долл.)</vt:lpstr>
      <vt:lpstr>ТОП-100 нефинансовых ТНК развивающихся стран по иностранным активам (2015, млн. долл.)</vt:lpstr>
      <vt:lpstr>ТОП-100 нефинансовых ТНК развивающихся стран по иностранным активам (2015, млн. долл.)</vt:lpstr>
      <vt:lpstr>ТОП-100 нефинансовых ТНК развивающихся стран по иностранным активам (2015, млн. долл.)</vt:lpstr>
      <vt:lpstr>ТОП-100 нефинансовых ТНК развивающихся стран по иностранным активам (2015, млн. долл.)</vt:lpstr>
      <vt:lpstr>ТОП-100 нефинансовых ТНК развивающихся стран по иностранным активам (2015, млн. долл.)</vt:lpstr>
      <vt:lpstr>ТОП-100 нефинансовых ТНК развивающихся стран по иностранным активам (2015, млн. долл.)</vt:lpstr>
      <vt:lpstr>ТОП-100 нефинансовых ТНК развивающихся стран по иностранным активам (2015, млн. долл.)</vt:lpstr>
      <vt:lpstr>ТОП-100 нефинансовых ТНК развивающихся стран по иностранным активам (2015, млн. долл.)</vt:lpstr>
      <vt:lpstr>ТОП-100 нефинансовых ТНК развивающихся стран по иностранным активам (2015, млн. долл.)</vt:lpstr>
      <vt:lpstr>ТОП-100 нефинансовых ТНК развивающихся стран по иностранным активам (2015, млн. долл.)</vt:lpstr>
      <vt:lpstr>ТОП-100 нефинансовых ТНК развивающихся стран по иностранным активам (2015, млн. долл.)</vt:lpstr>
      <vt:lpstr>ТОП-100 нефинансовых ТНК развивающихся стран по иностранным активам (2015, млн. долл.)</vt:lpstr>
      <vt:lpstr>ТОП-100 нефинансовых ТНК развивающихся стран по иностранным активам (2015, млн. долл.)</vt:lpstr>
      <vt:lpstr>ТОП-100 нефинансовых ТНК развивающихся стран по иностранным активам (2015, млн. долл.)</vt:lpstr>
      <vt:lpstr>ТОП-100 нефинансовых ТНК развивающихся стран по иностранным активам (2015, млн. долл.)</vt:lpstr>
      <vt:lpstr>ТОП-100 нефинансовых ТНК развивающихся стран по иностранным активам (2015, млн. долл.)</vt:lpstr>
      <vt:lpstr>ТОП-100 нефинансовых ТНК развивающихся стран по иностранным активам (2015, млн. долл.)</vt:lpstr>
      <vt:lpstr>ТОП-100 нефинансовых ТНК развивающихся стран по иностранным активам (2015, млн. долл.)</vt:lpstr>
      <vt:lpstr>ТОП-100 нефинансовых ТНК развивающихся стран по иностранным активам (2015, млн. долл.)</vt:lpstr>
      <vt:lpstr>Почему российские ТНК не попадают в ТОП-100?</vt:lpstr>
      <vt:lpstr>Первый этап: распределение собственности</vt:lpstr>
      <vt:lpstr>Второй этап: передел, «сортировка» добытых активов</vt:lpstr>
      <vt:lpstr>Третий этап: развитие, исходя из потребностей сырьевого сектора</vt:lpstr>
      <vt:lpstr>«ПЛАН ПУТИНА» 2007 г.</vt:lpstr>
      <vt:lpstr>Четвёртый этап (2005-2006 годы): государственные компании начали приобретать частные</vt:lpstr>
      <vt:lpstr>Пример: уставный капитал ОАК сформирован путём его оплаты следующими пакетами акций:</vt:lpstr>
      <vt:lpstr>Текущий этап: развитие государственных корпораций, уникальной организационно-правовой формы</vt:lpstr>
      <vt:lpstr>Созданные в 2007 г. шесть государственных корпораций РФ и объём их финансирования из бюджета в 2007 г.</vt:lpstr>
      <vt:lpstr>Созданные в 2007 г. шесть государственных корпораций РФ и объём их финансирования из бюджета в 2007 г.</vt:lpstr>
      <vt:lpstr>Созданные в 2007 г. шесть государственных корпораций РФ и объём их финансирования из бюджета в 2007 г.</vt:lpstr>
      <vt:lpstr>Созданные в 2007 г. шесть государственных корпораций РФ и объём их финансирования из бюджета в 2007 г.</vt:lpstr>
      <vt:lpstr>ВЫВОДЫ</vt:lpstr>
      <vt:lpstr>Слайд 72</vt:lpstr>
      <vt:lpstr>Слайд 73</vt:lpstr>
      <vt:lpstr>ФПГ США</vt:lpstr>
      <vt:lpstr>ФПГ США: Exxon Corporation</vt:lpstr>
      <vt:lpstr>ФПГ Германии</vt:lpstr>
      <vt:lpstr>ФПГ Германии: Deutsche Bank</vt:lpstr>
      <vt:lpstr>ФПГ Японии</vt:lpstr>
      <vt:lpstr>ФПГ Японии</vt:lpstr>
      <vt:lpstr>ФПГ Японии: кейрэцу Sumitomo </vt:lpstr>
      <vt:lpstr>ФПГ Японии: кейрэцу Sumitomo </vt:lpstr>
      <vt:lpstr>ФПГ Японии: кейрэцу Sumitomo </vt:lpstr>
      <vt:lpstr>ФПГ Японии: кейрэцу Sumitomo </vt:lpstr>
      <vt:lpstr>ФПГ Японии: кейрэцу Mitsubishi </vt:lpstr>
      <vt:lpstr>ФПГ Японии: кейрэцу Mitsui </vt:lpstr>
      <vt:lpstr>ФПГ Японии: кейрэцу Dai-Ichi Kangyo</vt:lpstr>
      <vt:lpstr>ФПГ Японии: кейрэцу Sanwa</vt:lpstr>
      <vt:lpstr>ФПГ Южной Кореи</vt:lpstr>
      <vt:lpstr>Зачем появляются ТНК?</vt:lpstr>
      <vt:lpstr>Доступ ТНК к новым рынкам</vt:lpstr>
      <vt:lpstr>Ввозные пошлины на новые автомобили в ЕАЭС в 2018 г.</vt:lpstr>
      <vt:lpstr>Ford Focus III  vs. Suzuki SX 4</vt:lpstr>
      <vt:lpstr>Доступ ТНК к новым рынкам</vt:lpstr>
      <vt:lpstr>Доступ ТНК  к новым источникам ресурсов</vt:lpstr>
      <vt:lpstr>Информационные и технологические ресурсы для ТНК</vt:lpstr>
      <vt:lpstr>Know how: «Как это делается» </vt:lpstr>
      <vt:lpstr>Эффект масштаба</vt:lpstr>
      <vt:lpstr>Слайд 98</vt:lpstr>
      <vt:lpstr>MC и ATC – числовой пример 1</vt:lpstr>
      <vt:lpstr>MC и ATC – числовой пример 2</vt:lpstr>
      <vt:lpstr>Слайд 101</vt:lpstr>
      <vt:lpstr>Эффект масштаба</vt:lpstr>
      <vt:lpstr>Положительный эффект масштаба</vt:lpstr>
      <vt:lpstr>Отрицательный эффект масштаба</vt:lpstr>
      <vt:lpstr>ТНК как главная сила мировой экономики</vt:lpstr>
      <vt:lpstr>ТНК как главная сила мировой экономики</vt:lpstr>
      <vt:lpstr>ТНК Boeing в России</vt:lpstr>
      <vt:lpstr>Boeing в «Сколоково»</vt:lpstr>
      <vt:lpstr>Boeing в «Сколоково»</vt:lpstr>
      <vt:lpstr>Boeing и ВСМПО-АВИСМА</vt:lpstr>
      <vt:lpstr>Boeing и ВСМПО-АВИСМА</vt:lpstr>
      <vt:lpstr>Lockheed SR-71 Blackbird</vt:lpstr>
      <vt:lpstr>Гаубица М-777</vt:lpstr>
      <vt:lpstr>ВСМПО-АВИСМА</vt:lpstr>
      <vt:lpstr>Почувствуйте разницу</vt:lpstr>
      <vt:lpstr>Почувствуйте разницу</vt:lpstr>
      <vt:lpstr>Владислав Валентинович Тетюхин</vt:lpstr>
      <vt:lpstr>ТНК Boeing в России</vt:lpstr>
      <vt:lpstr>Российская монополия обладает рядом отличий от классической</vt:lpstr>
      <vt:lpstr>Монополия: пример</vt:lpstr>
      <vt:lpstr>Монополия в РФ</vt:lpstr>
      <vt:lpstr>Монополия «Рособоронэкспорта» и российский экспорт оружия</vt:lpstr>
      <vt:lpstr>Монополия «Рособоронэкспорта» и российский экспорт оружия в миллиардах долларов (1987-2008)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Антон Лебедев</dc:creator>
  <cp:lastModifiedBy>Anton Lebedev</cp:lastModifiedBy>
  <cp:revision>127</cp:revision>
  <dcterms:created xsi:type="dcterms:W3CDTF">2018-03-09T21:39:58Z</dcterms:created>
  <dcterms:modified xsi:type="dcterms:W3CDTF">2022-10-09T12:27:40Z</dcterms:modified>
</cp:coreProperties>
</file>